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0" r:id="rId4"/>
    <p:sldId id="261" r:id="rId5"/>
    <p:sldId id="262" r:id="rId6"/>
    <p:sldId id="263" r:id="rId7"/>
    <p:sldId id="257"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82" r:id="rId21"/>
    <p:sldId id="283" r:id="rId22"/>
    <p:sldId id="276" r:id="rId23"/>
    <p:sldId id="277" r:id="rId24"/>
    <p:sldId id="278" r:id="rId25"/>
    <p:sldId id="279"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BEC2EB-0F5A-4C5F-82A9-7BA0D198E3DF}"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43104-0060-42D3-9679-E0FFE92B2B2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BEC2EB-0F5A-4C5F-82A9-7BA0D198E3DF}"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43104-0060-42D3-9679-E0FFE92B2B2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BEC2EB-0F5A-4C5F-82A9-7BA0D198E3DF}"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43104-0060-42D3-9679-E0FFE92B2B2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C0A689-C2F7-4264-A235-C4FC30C56FC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76869E-97AE-4B32-AE05-D8C89D1A4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710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0A689-C2F7-4264-A235-C4FC30C56FC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76869E-97AE-4B32-AE05-D8C89D1A4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518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C0A689-C2F7-4264-A235-C4FC30C56FC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76869E-97AE-4B32-AE05-D8C89D1A4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278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C0A689-C2F7-4264-A235-C4FC30C56FC7}"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76869E-97AE-4B32-AE05-D8C89D1A4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167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C0A689-C2F7-4264-A235-C4FC30C56FC7}" type="datetimeFigureOut">
              <a:rPr lang="en-US" smtClean="0">
                <a:solidFill>
                  <a:prstClr val="black">
                    <a:tint val="75000"/>
                  </a:prstClr>
                </a:solidFill>
              </a:rPr>
              <a:pPr/>
              <a:t>9/27/2018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76869E-97AE-4B32-AE05-D8C89D1A4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884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C0A689-C2F7-4264-A235-C4FC30C56FC7}" type="datetimeFigureOut">
              <a:rPr lang="en-US" smtClean="0">
                <a:solidFill>
                  <a:prstClr val="black">
                    <a:tint val="75000"/>
                  </a:prstClr>
                </a:solidFill>
              </a:rPr>
              <a:pPr/>
              <a:t>9/27/2018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76869E-97AE-4B32-AE05-D8C89D1A4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785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0A689-C2F7-4264-A235-C4FC30C56FC7}" type="datetimeFigureOut">
              <a:rPr lang="en-US" smtClean="0">
                <a:solidFill>
                  <a:prstClr val="black">
                    <a:tint val="75000"/>
                  </a:prstClr>
                </a:solidFill>
              </a:rPr>
              <a:pPr/>
              <a:t>9/27/2018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76869E-97AE-4B32-AE05-D8C89D1A4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4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C0A689-C2F7-4264-A235-C4FC30C56FC7}"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76869E-97AE-4B32-AE05-D8C89D1A4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751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BEC2EB-0F5A-4C5F-82A9-7BA0D198E3DF}"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43104-0060-42D3-9679-E0FFE92B2B2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C0A689-C2F7-4264-A235-C4FC30C56FC7}"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76869E-97AE-4B32-AE05-D8C89D1A4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238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0A689-C2F7-4264-A235-C4FC30C56FC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76869E-97AE-4B32-AE05-D8C89D1A4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04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0A689-C2F7-4264-A235-C4FC30C56FC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76869E-97AE-4B32-AE05-D8C89D1A4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5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BEC2EB-0F5A-4C5F-82A9-7BA0D198E3DF}"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43104-0060-42D3-9679-E0FFE92B2B2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BEC2EB-0F5A-4C5F-82A9-7BA0D198E3DF}"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43104-0060-42D3-9679-E0FFE92B2B2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BEC2EB-0F5A-4C5F-82A9-7BA0D198E3DF}" type="datetimeFigureOut">
              <a:rPr lang="en-US" smtClean="0"/>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43104-0060-42D3-9679-E0FFE92B2B2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BEC2EB-0F5A-4C5F-82A9-7BA0D198E3DF}" type="datetimeFigureOut">
              <a:rPr lang="en-US" smtClean="0"/>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43104-0060-42D3-9679-E0FFE92B2B2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EC2EB-0F5A-4C5F-82A9-7BA0D198E3DF}" type="datetimeFigureOut">
              <a:rPr lang="en-US" smtClean="0"/>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43104-0060-42D3-9679-E0FFE92B2B2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BEC2EB-0F5A-4C5F-82A9-7BA0D198E3DF}"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43104-0060-42D3-9679-E0FFE92B2B2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BEC2EB-0F5A-4C5F-82A9-7BA0D198E3DF}"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43104-0060-42D3-9679-E0FFE92B2B2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EC2EB-0F5A-4C5F-82A9-7BA0D198E3DF}" type="datetimeFigureOut">
              <a:rPr lang="en-US" smtClean="0"/>
              <a:t>9/27/2018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43104-0060-42D3-9679-E0FFE92B2B2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0A689-C2F7-4264-A235-C4FC30C56FC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6869E-97AE-4B32-AE05-D8C89D1A4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956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8C8F56"/>
              </a:clrFrom>
              <a:clrTo>
                <a:srgbClr val="8C8F56">
                  <a:alpha val="0"/>
                </a:srgbClr>
              </a:clrTo>
            </a:clrChange>
            <a:extLst>
              <a:ext uri="{BEBA8EAE-BF5A-486C-A8C5-ECC9F3942E4B}">
                <a14:imgProps xmlns:a14="http://schemas.microsoft.com/office/drawing/2010/main">
                  <a14:imgLayer r:embed="rId3">
                    <a14:imgEffect>
                      <a14:saturation sat="66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740367" y="1066800"/>
            <a:ext cx="6184433" cy="838200"/>
          </a:xfrm>
          <a:prstGeom prst="roundRect">
            <a:avLst>
              <a:gd name="adj" fmla="val 11364"/>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Bebas</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atau</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terbuka</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luas</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208002"/>
            <a:ext cx="9096404"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Pengertian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Liberalisme</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Notched Right Arrow 4"/>
          <p:cNvSpPr/>
          <p:nvPr/>
        </p:nvSpPr>
        <p:spPr>
          <a:xfrm>
            <a:off x="904188" y="1145433"/>
            <a:ext cx="895161" cy="680934"/>
          </a:xfrm>
          <a:prstGeom prst="notchedRightArrow">
            <a:avLst>
              <a:gd name="adj1" fmla="val 57785"/>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ffectLst>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2667000" y="2362200"/>
            <a:ext cx="6353204" cy="1447801"/>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Aliran pemikiran dan gerakan yang ingin melonggarkan kepercayaan dan amalan keagamaan</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Rounded Rectangle 6"/>
          <p:cNvSpPr/>
          <p:nvPr/>
        </p:nvSpPr>
        <p:spPr>
          <a:xfrm>
            <a:off x="76200" y="2409118"/>
            <a:ext cx="2286000" cy="1077280"/>
          </a:xfrm>
          <a:prstGeom prst="roundRect">
            <a:avLst>
              <a:gd name="adj" fmla="val 5972"/>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Liberalisme</a:t>
            </a:r>
            <a:r>
              <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Agama</a:t>
            </a:r>
            <a:endPar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8" name="Notched Right Arrow 7"/>
          <p:cNvSpPr/>
          <p:nvPr/>
        </p:nvSpPr>
        <p:spPr>
          <a:xfrm>
            <a:off x="1981200" y="2895601"/>
            <a:ext cx="983041" cy="914400"/>
          </a:xfrm>
          <a:prstGeom prst="notchedRightArrow">
            <a:avLst>
              <a:gd name="adj1" fmla="val 57785"/>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ffectLst>
                <a:outerShdw blurRad="38100" dist="38100" dir="2700000" algn="tl">
                  <a:srgbClr val="000000">
                    <a:alpha val="43137"/>
                  </a:srgbClr>
                </a:outerShdw>
              </a:effectLst>
              <a:latin typeface="Arial Black" pitchFamily="34" charset="0"/>
            </a:endParaRPr>
          </a:p>
        </p:txBody>
      </p:sp>
      <p:sp>
        <p:nvSpPr>
          <p:cNvPr id="9" name="Rectangle 8"/>
          <p:cNvSpPr/>
          <p:nvPr/>
        </p:nvSpPr>
        <p:spPr>
          <a:xfrm>
            <a:off x="1219200" y="4038600"/>
            <a:ext cx="7173686" cy="830997"/>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b="1" dirty="0" smtClean="0"/>
              <a:t>Tujuan   -   Membebaskan hubungan manusia dengan   </a:t>
            </a:r>
          </a:p>
          <a:p>
            <a:pPr algn="ctr"/>
            <a:r>
              <a:rPr lang="ms-MY" sz="2400" b="1" dirty="0"/>
              <a:t> </a:t>
            </a:r>
            <a:r>
              <a:rPr lang="ms-MY" sz="2400" b="1" dirty="0" smtClean="0"/>
              <a:t>  </a:t>
            </a:r>
            <a:r>
              <a:rPr lang="ms-MY" sz="2400" b="1" dirty="0" smtClean="0"/>
              <a:t>Tuhan daripada tuntutan wahyu.</a:t>
            </a:r>
            <a:endParaRPr lang="en-MY" sz="2200" b="1" dirty="0"/>
          </a:p>
        </p:txBody>
      </p:sp>
    </p:spTree>
    <p:extLst>
      <p:ext uri="{BB962C8B-B14F-4D97-AF65-F5344CB8AC3E}">
        <p14:creationId xmlns:p14="http://schemas.microsoft.com/office/powerpoint/2010/main" val="3945906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8C8F56"/>
              </a:clrFrom>
              <a:clrTo>
                <a:srgbClr val="8C8F56">
                  <a:alpha val="0"/>
                </a:srgbClr>
              </a:clrTo>
            </a:clrChange>
            <a:extLst>
              <a:ext uri="{BEBA8EAE-BF5A-486C-A8C5-ECC9F3942E4B}">
                <a14:imgProps xmlns:a14="http://schemas.microsoft.com/office/drawing/2010/main">
                  <a14:imgLayer r:embed="rId3">
                    <a14:imgEffect>
                      <a14:saturation sat="66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71128" y="238780"/>
            <a:ext cx="8744272" cy="523220"/>
          </a:xfrm>
          <a:prstGeom prst="rect">
            <a:avLst/>
          </a:prstGeom>
        </p:spPr>
        <p:txBody>
          <a:bodyPr wrap="square">
            <a:spAutoFit/>
          </a:bodyPr>
          <a:lstStyle/>
          <a:p>
            <a:pPr algn="ctr">
              <a:defRPr/>
            </a:pP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Tuntutan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Gerakan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Liberalisme</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715072" y="1447800"/>
            <a:ext cx="5276528" cy="830997"/>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b="1" dirty="0" smtClean="0"/>
              <a:t>Tuntutan hak asasi berasaskan fahaman dan menolak pedoman agama</a:t>
            </a:r>
            <a:endParaRPr lang="en-MY" sz="2400" b="1" dirty="0"/>
          </a:p>
        </p:txBody>
      </p:sp>
      <p:sp>
        <p:nvSpPr>
          <p:cNvPr id="5" name="Rounded Rectangle 4"/>
          <p:cNvSpPr/>
          <p:nvPr/>
        </p:nvSpPr>
        <p:spPr>
          <a:xfrm>
            <a:off x="2438400" y="4114800"/>
            <a:ext cx="6477000" cy="914400"/>
          </a:xfrm>
          <a:prstGeom prst="roundRect">
            <a:avLst>
              <a:gd name="adj" fmla="val 5972"/>
            </a:avLst>
          </a:prstGeom>
          <a:ln/>
        </p:spPr>
        <p:style>
          <a:lnRef idx="1">
            <a:schemeClr val="accent4"/>
          </a:lnRef>
          <a:fillRef idx="2">
            <a:schemeClr val="accent4"/>
          </a:fillRef>
          <a:effectRef idx="1">
            <a:schemeClr val="accent4"/>
          </a:effectRef>
          <a:fontRef idx="minor">
            <a:schemeClr val="dk1"/>
          </a:fontRef>
        </p:style>
        <p:txBody>
          <a:bodyPr anchor="ctr"/>
          <a:lstStyle/>
          <a:p>
            <a:pPr marL="342900" indent="-342900">
              <a:buFontTx/>
              <a:buChar char="-"/>
            </a:pPr>
            <a:r>
              <a:rPr lang="ms-MY" sz="2400" b="1" dirty="0" smtClean="0">
                <a:effectLst>
                  <a:outerShdw blurRad="38100" dist="38100" dir="2700000" algn="tl">
                    <a:srgbClr val="000000">
                      <a:alpha val="43137"/>
                    </a:srgbClr>
                  </a:outerShdw>
                </a:effectLst>
              </a:rPr>
              <a:t>Kebebasan menganut dan menukar agama</a:t>
            </a:r>
          </a:p>
          <a:p>
            <a:pPr marL="342900" indent="-342900">
              <a:buFontTx/>
              <a:buChar char="-"/>
            </a:pPr>
            <a:r>
              <a:rPr lang="ms-MY" sz="2400" b="1" dirty="0" smtClean="0">
                <a:effectLst>
                  <a:outerShdw blurRad="38100" dist="38100" dir="2700000" algn="tl">
                    <a:srgbClr val="000000">
                      <a:alpha val="43137"/>
                    </a:srgbClr>
                  </a:outerShdw>
                </a:effectLst>
              </a:rPr>
              <a:t>Pengiktirafan dan hak kepada golongan LGBT</a:t>
            </a:r>
            <a:endParaRPr lang="en-MY" sz="2400" b="1" dirty="0">
              <a:effectLst>
                <a:outerShdw blurRad="38100" dist="38100" dir="2700000" algn="tl">
                  <a:srgbClr val="000000">
                    <a:alpha val="43137"/>
                  </a:srgbClr>
                </a:outerShdw>
              </a:effectLst>
            </a:endParaRPr>
          </a:p>
        </p:txBody>
      </p:sp>
      <p:sp>
        <p:nvSpPr>
          <p:cNvPr id="6" name="Rectangle 5"/>
          <p:cNvSpPr/>
          <p:nvPr/>
        </p:nvSpPr>
        <p:spPr>
          <a:xfrm>
            <a:off x="838200" y="5867400"/>
            <a:ext cx="7543800" cy="461665"/>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b="1" dirty="0" smtClean="0"/>
              <a:t>Tuntutan persamaan hak antara lelaki dan perempuan</a:t>
            </a:r>
            <a:endParaRPr lang="en-MY" sz="2400" b="1" dirty="0"/>
          </a:p>
        </p:txBody>
      </p:sp>
      <p:sp>
        <p:nvSpPr>
          <p:cNvPr id="7" name="Flowchart: Connector 6"/>
          <p:cNvSpPr/>
          <p:nvPr/>
        </p:nvSpPr>
        <p:spPr>
          <a:xfrm>
            <a:off x="0" y="1033788"/>
            <a:ext cx="3791272" cy="1785612"/>
          </a:xfrm>
          <a:prstGeom prst="flowChartConnector">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a:p>
            <a:pPr algn="ctr"/>
            <a:r>
              <a:rPr lang="en-US" sz="21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Kebebasan</a:t>
            </a:r>
            <a:r>
              <a:rPr lang="en-US" sz="21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1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Individu</a:t>
            </a:r>
            <a:r>
              <a:rPr lang="en-US" sz="21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Dan </a:t>
            </a:r>
            <a:r>
              <a:rPr lang="en-US" sz="21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Kesamarataan</a:t>
            </a:r>
            <a:r>
              <a:rPr lang="en-US" sz="21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p>
          <a:p>
            <a:pPr algn="ctr"/>
            <a:endParaRPr lang="en-MY" sz="2100" dirty="0"/>
          </a:p>
        </p:txBody>
      </p:sp>
      <p:sp>
        <p:nvSpPr>
          <p:cNvPr id="8" name="Rectangle 7"/>
          <p:cNvSpPr/>
          <p:nvPr/>
        </p:nvSpPr>
        <p:spPr>
          <a:xfrm>
            <a:off x="381000" y="2971800"/>
            <a:ext cx="4724400" cy="1200329"/>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b="1" dirty="0" smtClean="0"/>
              <a:t>Mencabar Institusi agama Islam atau apa sahaja hukum yang dilihat menyekat kebebasan individu</a:t>
            </a:r>
            <a:endParaRPr lang="en-MY" sz="2400" b="1" dirty="0"/>
          </a:p>
        </p:txBody>
      </p:sp>
      <p:sp>
        <p:nvSpPr>
          <p:cNvPr id="9" name="Multiply 8"/>
          <p:cNvSpPr/>
          <p:nvPr/>
        </p:nvSpPr>
        <p:spPr>
          <a:xfrm>
            <a:off x="990600" y="3733800"/>
            <a:ext cx="1905000" cy="1905321"/>
          </a:xfrm>
          <a:prstGeom prst="mathMultiply">
            <a:avLst>
              <a:gd name="adj1" fmla="val 16822"/>
            </a:avLst>
          </a:prstGeom>
          <a:solidFill>
            <a:srgbClr val="FF0000"/>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945906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8C8F56"/>
              </a:clrFrom>
              <a:clrTo>
                <a:srgbClr val="8C8F56">
                  <a:alpha val="0"/>
                </a:srgbClr>
              </a:clrTo>
            </a:clrChange>
            <a:extLst>
              <a:ext uri="{BEBA8EAE-BF5A-486C-A8C5-ECC9F3942E4B}">
                <a14:imgProps xmlns:a14="http://schemas.microsoft.com/office/drawing/2010/main">
                  <a14:imgLayer r:embed="rId3">
                    <a14:imgEffect>
                      <a14:saturation sat="66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71128" y="238780"/>
            <a:ext cx="8744272" cy="523220"/>
          </a:xfrm>
          <a:prstGeom prst="rect">
            <a:avLst/>
          </a:prstGeom>
        </p:spPr>
        <p:txBody>
          <a:bodyPr wrap="square">
            <a:spAutoFit/>
          </a:bodyPr>
          <a:lstStyle/>
          <a:p>
            <a:pPr algn="ctr">
              <a:defRPr/>
            </a:pP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Tuntutan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Gerakan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Liberalisme</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685800" y="6039845"/>
            <a:ext cx="8001000" cy="461665"/>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b="1" dirty="0" err="1" smtClean="0"/>
              <a:t>Bertentangan</a:t>
            </a:r>
            <a:r>
              <a:rPr lang="en-US" sz="2400" b="1" dirty="0" smtClean="0"/>
              <a:t> </a:t>
            </a:r>
            <a:r>
              <a:rPr lang="en-US" sz="2400" b="1" dirty="0" err="1" smtClean="0"/>
              <a:t>dengan</a:t>
            </a:r>
            <a:r>
              <a:rPr lang="en-US" sz="2400" b="1" dirty="0" smtClean="0"/>
              <a:t> </a:t>
            </a:r>
            <a:r>
              <a:rPr lang="en-US" sz="2400" b="1" dirty="0" err="1" smtClean="0"/>
              <a:t>dasar</a:t>
            </a:r>
            <a:r>
              <a:rPr lang="en-US" sz="2400" b="1" dirty="0" smtClean="0"/>
              <a:t> </a:t>
            </a:r>
            <a:r>
              <a:rPr lang="en-US" sz="2400" b="1" dirty="0" err="1" smtClean="0"/>
              <a:t>akidah</a:t>
            </a:r>
            <a:r>
              <a:rPr lang="en-US" sz="2400" b="1" dirty="0" smtClean="0"/>
              <a:t>, </a:t>
            </a:r>
            <a:r>
              <a:rPr lang="en-US" sz="2400" b="1" dirty="0" err="1" smtClean="0"/>
              <a:t>syariah</a:t>
            </a:r>
            <a:r>
              <a:rPr lang="en-US" sz="2400" b="1" dirty="0" smtClean="0"/>
              <a:t> </a:t>
            </a:r>
            <a:r>
              <a:rPr lang="en-US" sz="2400" b="1" dirty="0" err="1" smtClean="0"/>
              <a:t>dan</a:t>
            </a:r>
            <a:r>
              <a:rPr lang="en-US" sz="2400" b="1" dirty="0" smtClean="0"/>
              <a:t> </a:t>
            </a:r>
            <a:r>
              <a:rPr lang="en-US" sz="2400" b="1" dirty="0" err="1" smtClean="0"/>
              <a:t>akhlak</a:t>
            </a:r>
            <a:r>
              <a:rPr lang="en-US" sz="2400" b="1" dirty="0" smtClean="0"/>
              <a:t> Islam</a:t>
            </a:r>
            <a:endParaRPr lang="en-MY" sz="2400" b="1" dirty="0"/>
          </a:p>
        </p:txBody>
      </p:sp>
      <p:grpSp>
        <p:nvGrpSpPr>
          <p:cNvPr id="5" name="Group 4"/>
          <p:cNvGrpSpPr/>
          <p:nvPr/>
        </p:nvGrpSpPr>
        <p:grpSpPr>
          <a:xfrm>
            <a:off x="762000" y="1577955"/>
            <a:ext cx="3810000" cy="1625600"/>
            <a:chOff x="2169137" y="0"/>
            <a:chExt cx="2731401" cy="1625600"/>
          </a:xfrm>
          <a:solidFill>
            <a:srgbClr val="00B0F0"/>
          </a:solidFill>
        </p:grpSpPr>
        <p:sp>
          <p:nvSpPr>
            <p:cNvPr id="6" name="Rounded Rectangle 5"/>
            <p:cNvSpPr/>
            <p:nvPr/>
          </p:nvSpPr>
          <p:spPr>
            <a:xfrm>
              <a:off x="2169137" y="0"/>
              <a:ext cx="2731401" cy="1625600"/>
            </a:xfrm>
            <a:prstGeom prst="roundRect">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7" name="Rounded Rectangle 4"/>
            <p:cNvSpPr/>
            <p:nvPr/>
          </p:nvSpPr>
          <p:spPr>
            <a:xfrm>
              <a:off x="2248492" y="79355"/>
              <a:ext cx="2572691" cy="14668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err="1"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Menentang</a:t>
              </a:r>
              <a:r>
                <a:rPr lang="en-US" sz="2600" kern="1200" dirty="0"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 </a:t>
              </a:r>
              <a:r>
                <a:rPr lang="en-US" sz="2600" kern="1200" dirty="0" err="1"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Poligami</a:t>
              </a:r>
              <a:endParaRPr lang="en-MY" sz="2600" kern="1200" dirty="0">
                <a:ln w="12700">
                  <a:solidFill>
                    <a:schemeClr val="tx1"/>
                  </a:solidFill>
                </a:ln>
                <a:effectLst>
                  <a:glow rad="101600">
                    <a:schemeClr val="bg2">
                      <a:alpha val="60000"/>
                    </a:schemeClr>
                  </a:glow>
                  <a:outerShdw blurRad="38100" dist="38100" dir="2700000" algn="tl">
                    <a:srgbClr val="000000">
                      <a:alpha val="43137"/>
                    </a:srgbClr>
                  </a:outerShdw>
                </a:effectLst>
              </a:endParaRPr>
            </a:p>
          </p:txBody>
        </p:sp>
      </p:grpSp>
      <p:grpSp>
        <p:nvGrpSpPr>
          <p:cNvPr id="8" name="Group 7"/>
          <p:cNvGrpSpPr/>
          <p:nvPr/>
        </p:nvGrpSpPr>
        <p:grpSpPr>
          <a:xfrm>
            <a:off x="4748645" y="1614055"/>
            <a:ext cx="3785755" cy="1625600"/>
            <a:chOff x="103" y="1219199"/>
            <a:chExt cx="4139366" cy="1625600"/>
          </a:xfrm>
          <a:solidFill>
            <a:srgbClr val="92D050"/>
          </a:solidFill>
        </p:grpSpPr>
        <p:sp>
          <p:nvSpPr>
            <p:cNvPr id="9" name="Rounded Rectangle 8"/>
            <p:cNvSpPr/>
            <p:nvPr/>
          </p:nvSpPr>
          <p:spPr>
            <a:xfrm>
              <a:off x="103" y="1219199"/>
              <a:ext cx="4139366" cy="1625600"/>
            </a:xfrm>
            <a:prstGeom prst="roundRect">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0" name="Rounded Rectangle 4"/>
            <p:cNvSpPr/>
            <p:nvPr/>
          </p:nvSpPr>
          <p:spPr>
            <a:xfrm>
              <a:off x="79458" y="1298554"/>
              <a:ext cx="3980656" cy="14668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ms-MY" sz="2400" b="1" kern="1200" dirty="0" smtClean="0">
                  <a:ln>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pitchFamily="34" charset="0"/>
                </a:rPr>
                <a:t>Tuntutan perkahwinan berlainan agama</a:t>
              </a:r>
              <a:endParaRPr lang="en-MY" sz="2400" kern="1200" dirty="0">
                <a:ln>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pitchFamily="34" charset="0"/>
              </a:endParaRPr>
            </a:p>
          </p:txBody>
        </p:sp>
      </p:grpSp>
      <p:grpSp>
        <p:nvGrpSpPr>
          <p:cNvPr id="11" name="Group 10"/>
          <p:cNvGrpSpPr/>
          <p:nvPr/>
        </p:nvGrpSpPr>
        <p:grpSpPr>
          <a:xfrm>
            <a:off x="769673" y="3403600"/>
            <a:ext cx="3785755" cy="1625600"/>
            <a:chOff x="0" y="1219199"/>
            <a:chExt cx="8485909" cy="1625600"/>
          </a:xfrm>
          <a:solidFill>
            <a:schemeClr val="accent3">
              <a:lumMod val="75000"/>
            </a:schemeClr>
          </a:solidFill>
        </p:grpSpPr>
        <p:sp>
          <p:nvSpPr>
            <p:cNvPr id="12" name="Rounded Rectangle 11"/>
            <p:cNvSpPr/>
            <p:nvPr/>
          </p:nvSpPr>
          <p:spPr>
            <a:xfrm>
              <a:off x="0" y="1219199"/>
              <a:ext cx="8485909" cy="1625600"/>
            </a:xfrm>
            <a:prstGeom prst="roundRect">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3" name="Rounded Rectangle 4"/>
            <p:cNvSpPr/>
            <p:nvPr/>
          </p:nvSpPr>
          <p:spPr>
            <a:xfrm>
              <a:off x="79355" y="1298554"/>
              <a:ext cx="8327199" cy="14668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ms-MY" sz="2400" b="1" kern="1200" dirty="0" smtClean="0">
                  <a:ln>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pitchFamily="34" charset="0"/>
                </a:rPr>
                <a:t>Hak wanita menjatuhkan </a:t>
              </a:r>
              <a:r>
                <a:rPr lang="ms-MY" sz="2400" b="1" kern="1200" dirty="0" err="1" smtClean="0">
                  <a:ln>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pitchFamily="34" charset="0"/>
                </a:rPr>
                <a:t>talaq</a:t>
              </a:r>
              <a:endParaRPr lang="en-MY" sz="2400" kern="1200" dirty="0">
                <a:ln>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pitchFamily="34" charset="0"/>
              </a:endParaRPr>
            </a:p>
          </p:txBody>
        </p:sp>
      </p:grpSp>
      <p:grpSp>
        <p:nvGrpSpPr>
          <p:cNvPr id="14" name="Group 13"/>
          <p:cNvGrpSpPr/>
          <p:nvPr/>
        </p:nvGrpSpPr>
        <p:grpSpPr>
          <a:xfrm>
            <a:off x="4748645" y="3426031"/>
            <a:ext cx="3785755" cy="1625600"/>
            <a:chOff x="0" y="1219199"/>
            <a:chExt cx="8485909" cy="1625600"/>
          </a:xfrm>
          <a:solidFill>
            <a:schemeClr val="accent4">
              <a:lumMod val="75000"/>
            </a:schemeClr>
          </a:solidFill>
        </p:grpSpPr>
        <p:sp>
          <p:nvSpPr>
            <p:cNvPr id="15" name="Rounded Rectangle 14"/>
            <p:cNvSpPr/>
            <p:nvPr/>
          </p:nvSpPr>
          <p:spPr>
            <a:xfrm>
              <a:off x="0" y="1219199"/>
              <a:ext cx="8485909" cy="1625600"/>
            </a:xfrm>
            <a:prstGeom prst="roundRect">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6" name="Rounded Rectangle 4"/>
            <p:cNvSpPr/>
            <p:nvPr/>
          </p:nvSpPr>
          <p:spPr>
            <a:xfrm>
              <a:off x="79355" y="1298554"/>
              <a:ext cx="8327199" cy="14668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ms-MY" sz="2400" b="1" dirty="0" err="1" smtClean="0">
                  <a:ln>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pitchFamily="34" charset="0"/>
                </a:rPr>
                <a:t>Samarata</a:t>
              </a:r>
              <a:r>
                <a:rPr lang="ms-MY" sz="2400" b="1" dirty="0" smtClean="0">
                  <a:ln>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pitchFamily="34" charset="0"/>
                </a:rPr>
                <a:t> dalam pembahagian pusaka</a:t>
              </a:r>
              <a:endParaRPr lang="en-MY" sz="2400" kern="1200" dirty="0">
                <a:ln>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pitchFamily="34" charset="0"/>
              </a:endParaRPr>
            </a:p>
          </p:txBody>
        </p:sp>
      </p:grpSp>
      <p:sp>
        <p:nvSpPr>
          <p:cNvPr id="17" name="Multiply 16"/>
          <p:cNvSpPr/>
          <p:nvPr/>
        </p:nvSpPr>
        <p:spPr>
          <a:xfrm>
            <a:off x="3771900" y="2514600"/>
            <a:ext cx="1714500" cy="1817576"/>
          </a:xfrm>
          <a:prstGeom prst="mathMultiply">
            <a:avLst>
              <a:gd name="adj1" fmla="val 16822"/>
            </a:avLst>
          </a:prstGeom>
          <a:solidFill>
            <a:schemeClr val="bg2">
              <a:lumMod val="50000"/>
            </a:schemeClr>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945906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8C8F56"/>
              </a:clrFrom>
              <a:clrTo>
                <a:srgbClr val="8C8F56">
                  <a:alpha val="0"/>
                </a:srgbClr>
              </a:clrTo>
            </a:clrChange>
            <a:extLst>
              <a:ext uri="{BEBA8EAE-BF5A-486C-A8C5-ECC9F3942E4B}">
                <a14:imgProps xmlns:a14="http://schemas.microsoft.com/office/drawing/2010/main">
                  <a14:imgLayer r:embed="rId3">
                    <a14:imgEffect>
                      <a14:saturation sat="66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0216" y="41196"/>
            <a:ext cx="8888288"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Al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Jatsiyah</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18</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0216" y="3992940"/>
            <a:ext cx="8600256" cy="1569660"/>
          </a:xfrm>
          <a:prstGeom prst="rect">
            <a:avLst/>
          </a:prstGeom>
          <a:solidFill>
            <a:schemeClr val="bg1"/>
          </a:solidFill>
        </p:spPr>
        <p:txBody>
          <a:bodyPr wrap="square">
            <a:spAutoFit/>
          </a:bodyPr>
          <a:lstStyle/>
          <a:p>
            <a:pPr algn="ctr"/>
            <a:r>
              <a:rPr lang="ms-MY" sz="2400" b="1" dirty="0" smtClean="0"/>
              <a:t>Kemudian </a:t>
            </a:r>
            <a:r>
              <a:rPr lang="ms-MY" sz="2400" b="1" dirty="0"/>
              <a:t>Kami jadikan kamu berada di atas suatu syariat (peraturan) dari urusan agama itu, maka ikutilah syariat itu dan </a:t>
            </a:r>
            <a:r>
              <a:rPr lang="ms-MY" sz="2400" b="1" dirty="0" err="1"/>
              <a:t>janganlah</a:t>
            </a:r>
            <a:r>
              <a:rPr lang="ms-MY" sz="2400" b="1" dirty="0"/>
              <a:t> kamu ikuti hawa nafsu orang-orang yang tidak </a:t>
            </a:r>
            <a:r>
              <a:rPr lang="ms-MY" sz="2400" b="1" dirty="0" smtClean="0"/>
              <a:t>mengetahui.</a:t>
            </a:r>
            <a:endParaRPr lang="en-MY" sz="2400" b="1" dirty="0"/>
          </a:p>
        </p:txBody>
      </p:sp>
      <p:sp>
        <p:nvSpPr>
          <p:cNvPr id="5" name="Rectangle 4"/>
          <p:cNvSpPr/>
          <p:nvPr/>
        </p:nvSpPr>
        <p:spPr>
          <a:xfrm>
            <a:off x="288032" y="1651338"/>
            <a:ext cx="8532440" cy="1446550"/>
          </a:xfrm>
          <a:prstGeom prst="rect">
            <a:avLst/>
          </a:prstGeom>
          <a:solidFill>
            <a:schemeClr val="lt1">
              <a:alpha val="57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ثُمَّ جَعَلْنَاكَ عَلَىٰ شَرِيعَةٍ مِّنَ الْأَمْرِ فَاتَّبِعْهَا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تَتَّبِعْ أَهْوَاءَ الَّذِينَ لَا يَعْلَمُونَ</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945906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8C8F56"/>
              </a:clrFrom>
              <a:clrTo>
                <a:srgbClr val="8C8F56">
                  <a:alpha val="0"/>
                </a:srgbClr>
              </a:clrTo>
            </a:clrChange>
            <a:extLst>
              <a:ext uri="{BEBA8EAE-BF5A-486C-A8C5-ECC9F3942E4B}">
                <a14:imgProps xmlns:a14="http://schemas.microsoft.com/office/drawing/2010/main">
                  <a14:imgLayer r:embed="rId3">
                    <a14:imgEffect>
                      <a14:saturation sat="66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457200" y="1295400"/>
            <a:ext cx="4953000" cy="1157945"/>
          </a:xfrm>
          <a:prstGeom prst="roundRect">
            <a:avLst>
              <a:gd name="adj" fmla="val 5972"/>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sv-SE"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Ulama yang hakiki adalah pentafsir, pelindung dan penyampai ilmu Islam</a:t>
            </a:r>
            <a:endPar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76200" y="208002"/>
            <a:ext cx="8915400" cy="553998"/>
          </a:xfrm>
          <a:prstGeom prst="rect">
            <a:avLst/>
          </a:prstGeom>
        </p:spPr>
        <p:txBody>
          <a:bodyPr wrap="square">
            <a:spAutoFit/>
          </a:bodyPr>
          <a:lstStyle/>
          <a:p>
            <a:pPr algn="ctr">
              <a:defRPr/>
            </a:pP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Berpegan</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g</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Teguh</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dengan</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Ajaran</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Islam</a:t>
            </a:r>
            <a:endParaRPr lang="en-US" sz="30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174540" y="4648200"/>
            <a:ext cx="8817060" cy="1295400"/>
          </a:xfrm>
          <a:prstGeom prst="roundRect">
            <a:avLst>
              <a:gd name="adj" fmla="val 5972"/>
            </a:avLst>
          </a:prstGeom>
          <a:ln/>
        </p:spPr>
        <p:style>
          <a:lnRef idx="1">
            <a:schemeClr val="accent4"/>
          </a:lnRef>
          <a:fillRef idx="2">
            <a:schemeClr val="accent4"/>
          </a:fillRef>
          <a:effectRef idx="1">
            <a:schemeClr val="accent4"/>
          </a:effectRef>
          <a:fontRef idx="minor">
            <a:schemeClr val="dk1"/>
          </a:fontRef>
        </p:style>
        <p:txBody>
          <a:bodyPr anchor="ctr"/>
          <a:lstStyle/>
          <a:p>
            <a:pPr algn="ctr"/>
            <a:r>
              <a:rPr lang="ms-MY" sz="2000" b="1" dirty="0"/>
              <a:t>“Ilmu ini ditanggung, pada setiap generasi, oleh golongan yang adil. Mereka memeliharanya daripada pindaan golongan pelampau, pemalsuan golongan pendusta, dan takwilan golongan jahil”.</a:t>
            </a:r>
            <a:endParaRPr lang="en-MY" sz="2000" b="1" dirty="0"/>
          </a:p>
        </p:txBody>
      </p:sp>
      <p:sp>
        <p:nvSpPr>
          <p:cNvPr id="6" name="Rectangle 5"/>
          <p:cNvSpPr/>
          <p:nvPr/>
        </p:nvSpPr>
        <p:spPr>
          <a:xfrm>
            <a:off x="304800" y="2743200"/>
            <a:ext cx="8561430" cy="1446550"/>
          </a:xfrm>
          <a:prstGeom prst="rect">
            <a:avLst/>
          </a:prstGeom>
          <a:solidFill>
            <a:schemeClr val="lt1">
              <a:alpha val="57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يَحْمِلُ هَذَا الْعِلْمَ مِنْ كُلِّ خَلَفٍ عُدُولُهُ، يَنْفُونَ عَنْهُ تَحْرِيفَ الْغَالِينَ، وَانْتِحَالَ الْمُبْطِلِينَ، وَتَأْوِيلَ الْجَاهِلِينَ.</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4648200" y="2144080"/>
            <a:ext cx="4384964" cy="461665"/>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dirty="0" smtClean="0"/>
              <a:t>Sabda Rasulullah SAW</a:t>
            </a:r>
            <a:endParaRPr lang="en-MY" sz="2200" b="1" dirty="0"/>
          </a:p>
        </p:txBody>
      </p:sp>
      <p:sp>
        <p:nvSpPr>
          <p:cNvPr id="8" name="Curved Right Arrow 7"/>
          <p:cNvSpPr/>
          <p:nvPr/>
        </p:nvSpPr>
        <p:spPr>
          <a:xfrm rot="19857695" flipH="1">
            <a:off x="5595866" y="1439656"/>
            <a:ext cx="478621" cy="765359"/>
          </a:xfrm>
          <a:prstGeom prst="curvedRightArrow">
            <a:avLst/>
          </a:prstGeom>
          <a:ln>
            <a:solidFill>
              <a:schemeClr val="tx1"/>
            </a:solidFill>
          </a:ln>
          <a:effectLst>
            <a:glow rad="63500">
              <a:schemeClr val="accent1">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3945906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8C8F56"/>
              </a:clrFrom>
              <a:clrTo>
                <a:srgbClr val="8C8F56">
                  <a:alpha val="0"/>
                </a:srgbClr>
              </a:clrTo>
            </a:clrChange>
            <a:extLst>
              <a:ext uri="{BEBA8EAE-BF5A-486C-A8C5-ECC9F3942E4B}">
                <a14:imgProps xmlns:a14="http://schemas.microsoft.com/office/drawing/2010/main">
                  <a14:imgLayer r:embed="rId3">
                    <a14:imgEffect>
                      <a14:saturation sat="66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838200" y="1295400"/>
            <a:ext cx="8182004" cy="1295400"/>
          </a:xfrm>
          <a:prstGeom prst="roundRect">
            <a:avLst>
              <a:gd name="adj" fmla="val 11364"/>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26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Perbuatan</a:t>
            </a:r>
            <a:r>
              <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meminda</a:t>
            </a:r>
            <a:r>
              <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merubah</a:t>
            </a:r>
            <a:r>
              <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ayat-ayat</a:t>
            </a:r>
            <a:r>
              <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lgn="ctr">
              <a:defRPr/>
            </a:pP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al-Quran </a:t>
            </a:r>
            <a:r>
              <a:rPr lang="en-US" sz="26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hadith</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76200"/>
            <a:ext cx="9096404"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Tugas</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Ulama</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memelihara</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Ilmu</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Tentang</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838199" y="2721120"/>
            <a:ext cx="8182005" cy="1447801"/>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6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Perbuatan memalsukan periwayatan yang dilakukan oleh para pendusta.</a:t>
            </a:r>
            <a:endPar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Notched Right Arrow 5"/>
          <p:cNvSpPr/>
          <p:nvPr/>
        </p:nvSpPr>
        <p:spPr>
          <a:xfrm>
            <a:off x="346679" y="1091863"/>
            <a:ext cx="983041" cy="914400"/>
          </a:xfrm>
          <a:prstGeom prst="notchedRightArrow">
            <a:avLst>
              <a:gd name="adj1" fmla="val 57785"/>
              <a:gd name="adj2" fmla="val 50000"/>
            </a:avLst>
          </a:prstGeom>
          <a:solidFill>
            <a:schemeClr val="bg2">
              <a:lumMod val="9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effectLst>
                  <a:outerShdw blurRad="38100" dist="38100" dir="2700000" algn="tl">
                    <a:srgbClr val="000000">
                      <a:alpha val="43137"/>
                    </a:srgbClr>
                  </a:outerShdw>
                </a:effectLst>
                <a:latin typeface="Arial Black" pitchFamily="34" charset="0"/>
              </a:rPr>
              <a:t>1</a:t>
            </a:r>
            <a:endParaRPr lang="en-US" sz="2000" dirty="0">
              <a:solidFill>
                <a:schemeClr val="tx1"/>
              </a:solidFill>
              <a:effectLst>
                <a:outerShdw blurRad="38100" dist="38100" dir="2700000" algn="tl">
                  <a:srgbClr val="000000">
                    <a:alpha val="43137"/>
                  </a:srgbClr>
                </a:outerShdw>
              </a:effectLst>
              <a:latin typeface="Arial Black" pitchFamily="34" charset="0"/>
            </a:endParaRPr>
          </a:p>
        </p:txBody>
      </p:sp>
      <p:sp>
        <p:nvSpPr>
          <p:cNvPr id="7" name="Notched Right Arrow 6"/>
          <p:cNvSpPr/>
          <p:nvPr/>
        </p:nvSpPr>
        <p:spPr>
          <a:xfrm>
            <a:off x="346678" y="2514600"/>
            <a:ext cx="983041" cy="914400"/>
          </a:xfrm>
          <a:prstGeom prst="notchedRightArrow">
            <a:avLst>
              <a:gd name="adj1" fmla="val 57785"/>
              <a:gd name="adj2" fmla="val 50000"/>
            </a:avLst>
          </a:prstGeom>
          <a:solidFill>
            <a:schemeClr val="bg2">
              <a:lumMod val="9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effectLst>
                  <a:outerShdw blurRad="38100" dist="38100" dir="2700000" algn="tl">
                    <a:srgbClr val="000000">
                      <a:alpha val="43137"/>
                    </a:srgbClr>
                  </a:outerShdw>
                </a:effectLst>
                <a:latin typeface="Arial Black" pitchFamily="34" charset="0"/>
              </a:rPr>
              <a:t>2</a:t>
            </a:r>
            <a:endParaRPr lang="en-US" sz="2000" dirty="0">
              <a:solidFill>
                <a:schemeClr val="tx1"/>
              </a:solidFill>
              <a:effectLst>
                <a:outerShdw blurRad="38100" dist="38100" dir="2700000" algn="tl">
                  <a:srgbClr val="000000">
                    <a:alpha val="43137"/>
                  </a:srgbClr>
                </a:outerShdw>
              </a:effectLst>
              <a:latin typeface="Arial Black" pitchFamily="34" charset="0"/>
            </a:endParaRPr>
          </a:p>
        </p:txBody>
      </p:sp>
      <p:sp>
        <p:nvSpPr>
          <p:cNvPr id="8" name="Rounded Rectangle 7"/>
          <p:cNvSpPr/>
          <p:nvPr/>
        </p:nvSpPr>
        <p:spPr>
          <a:xfrm>
            <a:off x="872521" y="4343400"/>
            <a:ext cx="8182004" cy="1295400"/>
          </a:xfrm>
          <a:prstGeom prst="roundRect">
            <a:avLst>
              <a:gd name="adj" fmla="val 11364"/>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26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Perbuatan</a:t>
            </a:r>
            <a:r>
              <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mentafsir</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maksud</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ayat-ayat</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al-Quran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hadith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secara</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bebas</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9" name="Notched Right Arrow 8"/>
          <p:cNvSpPr/>
          <p:nvPr/>
        </p:nvSpPr>
        <p:spPr>
          <a:xfrm>
            <a:off x="346679" y="4038600"/>
            <a:ext cx="983041" cy="914400"/>
          </a:xfrm>
          <a:prstGeom prst="notchedRightArrow">
            <a:avLst>
              <a:gd name="adj1" fmla="val 57785"/>
              <a:gd name="adj2" fmla="val 50000"/>
            </a:avLst>
          </a:prstGeom>
          <a:solidFill>
            <a:schemeClr val="bg2">
              <a:lumMod val="9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effectLst>
                  <a:outerShdw blurRad="38100" dist="38100" dir="2700000" algn="tl">
                    <a:srgbClr val="000000">
                      <a:alpha val="43137"/>
                    </a:srgbClr>
                  </a:outerShdw>
                </a:effectLst>
                <a:latin typeface="Arial Black" pitchFamily="34" charset="0"/>
              </a:rPr>
              <a:t>3</a:t>
            </a:r>
            <a:endParaRPr lang="en-US" sz="2000" dirty="0">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945906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8C8F56"/>
              </a:clrFrom>
              <a:clrTo>
                <a:srgbClr val="8C8F56">
                  <a:alpha val="0"/>
                </a:srgbClr>
              </a:clrTo>
            </a:clrChange>
            <a:extLst>
              <a:ext uri="{BEBA8EAE-BF5A-486C-A8C5-ECC9F3942E4B}">
                <a14:imgProps xmlns:a14="http://schemas.microsoft.com/office/drawing/2010/main">
                  <a14:imgLayer r:embed="rId3">
                    <a14:imgEffect>
                      <a14:saturation sat="66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0216" y="41196"/>
            <a:ext cx="8888288"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Ali Imran: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7</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88032" y="1651338"/>
            <a:ext cx="8532440" cy="3477875"/>
          </a:xfrm>
          <a:prstGeom prst="rect">
            <a:avLst/>
          </a:prstGeom>
          <a:solidFill>
            <a:schemeClr val="lt1">
              <a:alpha val="57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 الَّذِي أَنزَلَ عَلَيْكَ الْكِتَابَ مِنْهُ آيَاتٌ مُّحْكَمَاتٌ هُنَّ أُمُّ الْكِتَابِ وَأُخَرُ مُتَشَابِهَاتٌ ۖ فَأَمَّا الَّذِينَ فِي قُلُوبِهِمْ زَيْغٌ فَيَتَّبِعُونَ مَا تَشَابَهَ مِنْهُ ابْتِغَاءَ الْفِتْنَةِ وَابْتِغَاءَ تَأْوِيلِهِ ۗ وَمَا يَعْلَمُ تَأْوِيلَهُ إِلَّا اللَّهُ ۗ وَالرَّاسِخُونَ فِي الْعِلْمِ يَقُولُونَ آمَنَّا بِهِ كُلٌّ مِّنْ عِندِ رَبِّنَا ۗ وَمَا يَذَّكَّرُ إِلَّا أُولُو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الْأَلْبَابِ.</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945906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8C8F56"/>
              </a:clrFrom>
              <a:clrTo>
                <a:srgbClr val="8C8F56">
                  <a:alpha val="0"/>
                </a:srgbClr>
              </a:clrTo>
            </a:clrChange>
            <a:extLst>
              <a:ext uri="{BEBA8EAE-BF5A-486C-A8C5-ECC9F3942E4B}">
                <a14:imgProps xmlns:a14="http://schemas.microsoft.com/office/drawing/2010/main">
                  <a14:imgLayer r:embed="rId3">
                    <a14:imgEffect>
                      <a14:saturation sat="66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0216" y="238780"/>
            <a:ext cx="8888288" cy="523220"/>
          </a:xfrm>
          <a:prstGeom prst="rect">
            <a:avLst/>
          </a:prstGeom>
        </p:spPr>
        <p:txBody>
          <a:bodyPr wrap="square">
            <a:spAutoFit/>
          </a:bodyPr>
          <a:lstStyle/>
          <a:p>
            <a:pPr algn="ctr">
              <a:defRPr/>
            </a:pP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Yang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bermaksud</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0216" y="1066800"/>
            <a:ext cx="8600256" cy="5509200"/>
          </a:xfrm>
          <a:prstGeom prst="rect">
            <a:avLst/>
          </a:prstGeom>
          <a:solidFill>
            <a:schemeClr val="bg1"/>
          </a:solidFill>
        </p:spPr>
        <p:txBody>
          <a:bodyPr wrap="square">
            <a:spAutoFit/>
          </a:bodyPr>
          <a:lstStyle/>
          <a:p>
            <a:pPr algn="ctr"/>
            <a:r>
              <a:rPr lang="ms-MY" sz="2200" i="1" dirty="0"/>
              <a:t>“Dialah yang menurunkan </a:t>
            </a:r>
            <a:r>
              <a:rPr lang="ms-MY" sz="2200" i="1" dirty="0" err="1"/>
              <a:t>kepadamu</a:t>
            </a:r>
            <a:r>
              <a:rPr lang="ms-MY" sz="2200" i="1" dirty="0"/>
              <a:t> (wahai </a:t>
            </a:r>
            <a:r>
              <a:rPr lang="ms-MY" sz="2200" i="1" dirty="0" err="1"/>
              <a:t>Muhammad</a:t>
            </a:r>
            <a:r>
              <a:rPr lang="ms-MY" sz="2200" i="1" dirty="0"/>
              <a:t>) Kitab Suci Al-Quran. Sebahagian besar dari Al-Quran itu ialah ayat-ayat "</a:t>
            </a:r>
            <a:r>
              <a:rPr lang="ms-MY" sz="2200" i="1" dirty="0" err="1"/>
              <a:t>Muhkamaat</a:t>
            </a:r>
            <a:r>
              <a:rPr lang="ms-MY" sz="2200" i="1" dirty="0"/>
              <a:t>" (yang tetap, tegas dan nyata maknanya serta jelas maksudnya); ayat-ayat </a:t>
            </a:r>
            <a:r>
              <a:rPr lang="ms-MY" sz="2200" i="1" dirty="0" err="1"/>
              <a:t>Muhkamaat</a:t>
            </a:r>
            <a:r>
              <a:rPr lang="ms-MY" sz="2200" i="1" dirty="0"/>
              <a:t> itu ialah ibu (atau pokok) isi Al-Quran. Dan yang lain lagi ialah ayat-ayat "</a:t>
            </a:r>
            <a:r>
              <a:rPr lang="ms-MY" sz="2200" i="1" dirty="0" err="1"/>
              <a:t>Mutasyaabihaat</a:t>
            </a:r>
            <a:r>
              <a:rPr lang="ms-MY" sz="2200" i="1" dirty="0"/>
              <a:t>" (yang samar-samar, tidak terang maksudnya). Oleh sebab itu (</a:t>
            </a:r>
            <a:r>
              <a:rPr lang="ms-MY" sz="2200" i="1" dirty="0" err="1"/>
              <a:t>timbulah</a:t>
            </a:r>
            <a:r>
              <a:rPr lang="ms-MY" sz="2200" i="1" dirty="0"/>
              <a:t> faham yang berlainan menurut kandungan hati masing-masing) - adapun orang-orang yang ada dalam hatinya kecenderungan ke arah kesesatan, maka mereka selalu menurut apa yang samar-samar dari Al-Quran untuk mencari fitnah dan mencari-cari Takwilnya (memutarkan maksudnya menurut yang disukainya). Padahal tidak ada yang mengetahui Takwilnya (tafsir maksudnya yang sebenar) melainkan Allah. Dan orang-orang yang tetap teguh serta mendalam pengetahuannya dalam ilmu-ilmu agama, berkata:" Kami beriman kepadanya, semuanya itu datangnya dari sisi Tuhan kami" Dan tiadalah yang mengambil pelajaran dan peringatan melainkan orang-orang yang berfikiran” </a:t>
            </a:r>
            <a:endParaRPr lang="en-MY" sz="2200" b="1" dirty="0"/>
          </a:p>
        </p:txBody>
      </p:sp>
    </p:spTree>
    <p:extLst>
      <p:ext uri="{BB962C8B-B14F-4D97-AF65-F5344CB8AC3E}">
        <p14:creationId xmlns:p14="http://schemas.microsoft.com/office/powerpoint/2010/main" val="3945906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8C8F56"/>
              </a:clrFrom>
              <a:clrTo>
                <a:srgbClr val="8C8F56">
                  <a:alpha val="0"/>
                </a:srgbClr>
              </a:clrTo>
            </a:clrChange>
            <a:extLst>
              <a:ext uri="{BEBA8EAE-BF5A-486C-A8C5-ECC9F3942E4B}">
                <a14:imgProps xmlns:a14="http://schemas.microsoft.com/office/drawing/2010/main">
                  <a14:imgLayer r:embed="rId3">
                    <a14:imgEffect>
                      <a14:saturation sat="66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51520" y="1600200"/>
            <a:ext cx="8676456" cy="3785652"/>
          </a:xfrm>
          <a:prstGeom prst="rect">
            <a:avLst/>
          </a:prstGeom>
          <a:solidFill>
            <a:schemeClr val="lt1">
              <a:alpha val="57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ﻓِﻲْ اﻟْﻜِﺘَﺎبِ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وَاﻟﺴﱡﻨﱠﺔ</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وَﻧـَﻔَﻌَﻨِﻲْ وَإِﻳﱠﺎﻛُﻢْ ﺑِﺎﻵْﻳَﺎتِ وَاﻟْﺤِﻜْﻤَﺔ،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وَتَقَبَّلَ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مِنِّيْ وَمِنْكُمْ تِلاَوَتَهُ، إِنَّهُ هُوَ السَّمِيْعُ الْعَلِيْمُ، أَقُوْلُ قَوْلِيْ هَذَا وَأَسْتَغْفِرُ اللهَ الْعَظِيْمَ لِيْ وَلَكُمْ وَلِسَائِرِ الْمُسْلِمِيْنَ وَالْمُسْلِمَاتِ فَاسْتَغْفِرُوْهُ</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إِنَّهُ هُوَ الْغَفُوْرُ الرَّحِيْمُ</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945906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8746164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8C8F56"/>
              </a:clrFrom>
              <a:clrTo>
                <a:srgbClr val="8C8F56">
                  <a:alpha val="0"/>
                </a:srgbClr>
              </a:clrTo>
            </a:clrChange>
            <a:extLst>
              <a:ext uri="{BEBA8EAE-BF5A-486C-A8C5-ECC9F3942E4B}">
                <a14:imgProps xmlns:a14="http://schemas.microsoft.com/office/drawing/2010/main">
                  <a14:imgLayer r:embed="rId3">
                    <a14:imgEffect>
                      <a14:saturation sat="66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78768" y="1521311"/>
            <a:ext cx="8460432" cy="2400657"/>
          </a:xfrm>
          <a:prstGeom prst="rect">
            <a:avLst/>
          </a:prstGeom>
          <a:solidFill>
            <a:schemeClr val="lt1">
              <a:alpha val="53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a:t>
            </a:r>
            <a:r>
              <a:rPr lang="en-US"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285720" y="4960729"/>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43418" y="228600"/>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2945819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1468073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8C8F56"/>
              </a:clrFrom>
              <a:clrTo>
                <a:srgbClr val="8C8F56">
                  <a:alpha val="0"/>
                </a:srgbClr>
              </a:clrTo>
            </a:clrChange>
            <a:extLst>
              <a:ext uri="{BEBA8EAE-BF5A-486C-A8C5-ECC9F3942E4B}">
                <a14:imgProps xmlns:a14="http://schemas.microsoft.com/office/drawing/2010/main">
                  <a14:imgLayer r:embed="rId3">
                    <a14:imgEffect>
                      <a14:saturation sat="66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25288" y="183232"/>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378768" y="1565464"/>
            <a:ext cx="8460432" cy="2015936"/>
          </a:xfrm>
          <a:prstGeom prst="rect">
            <a:avLst/>
          </a:prstGeom>
          <a:solidFill>
            <a:schemeClr val="lt1">
              <a:alpha val="53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fontAlgn="auto">
              <a:spcBef>
                <a:spcPts val="0"/>
              </a:spcBef>
              <a:spcAft>
                <a:spcPts val="0"/>
              </a:spcAft>
              <a:defRPr/>
            </a:pPr>
            <a:r>
              <a:rPr lang="ar-SA" sz="125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a:t>
            </a:r>
            <a:r>
              <a:rPr lang="en-US" sz="125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r>
              <a:rPr lang="ar-SA" sz="125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للهِ</a:t>
            </a:r>
            <a:endParaRPr lang="en-US" sz="125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285720" y="4724400"/>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945906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8C8F56"/>
              </a:clrFrom>
              <a:clrTo>
                <a:srgbClr val="8C8F56">
                  <a:alpha val="0"/>
                </a:srgbClr>
              </a:clrTo>
            </a:clrChange>
            <a:extLst>
              <a:ext uri="{BEBA8EAE-BF5A-486C-A8C5-ECC9F3942E4B}">
                <a14:imgProps xmlns:a14="http://schemas.microsoft.com/office/drawing/2010/main">
                  <a14:imgLayer r:embed="rId3">
                    <a14:imgEffect>
                      <a14:saturation sat="66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348" y="152400"/>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02568" y="1935540"/>
            <a:ext cx="8460432" cy="1569660"/>
          </a:xfrm>
          <a:prstGeom prst="rect">
            <a:avLst/>
          </a:prstGeom>
          <a:solidFill>
            <a:schemeClr val="lt1">
              <a:alpha val="53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لَّا إِلَهَ إِلَّا اللهُ وَحْدَهُ لَا شَرِيْكَ لَهُ، </a:t>
            </a:r>
            <a:endPar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أَنَّ سَيِّدَنَا مُحَمَّدًا عَبْدُهُ وَرَسُوْلُهُ. </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381000" y="4419600"/>
            <a:ext cx="8286808" cy="1446550"/>
          </a:xfrm>
          <a:prstGeom prst="rect">
            <a:avLst/>
          </a:prstGeom>
          <a:noFill/>
          <a:ln w="57150">
            <a:noFill/>
          </a:ln>
        </p:spPr>
        <p:txBody>
          <a:bodyPr wrap="square">
            <a:spAutoFit/>
          </a:bodyPr>
          <a:lstStyle/>
          <a:p>
            <a:pPr algn="ctr">
              <a:defRPr/>
            </a:pP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ar-SA" sz="22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2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r>
              <a:rPr lang="en-US" sz="22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945906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8C8F56"/>
              </a:clrFrom>
              <a:clrTo>
                <a:srgbClr val="8C8F56">
                  <a:alpha val="0"/>
                </a:srgbClr>
              </a:clrTo>
            </a:clrChange>
            <a:extLst>
              <a:ext uri="{BEBA8EAE-BF5A-486C-A8C5-ECC9F3942E4B}">
                <a14:imgProps xmlns:a14="http://schemas.microsoft.com/office/drawing/2010/main">
                  <a14:imgLayer r:embed="rId3">
                    <a14:imgEffect>
                      <a14:saturation sat="66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07504" y="0"/>
            <a:ext cx="889248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04800" y="1935540"/>
            <a:ext cx="8460432" cy="1569660"/>
          </a:xfrm>
          <a:prstGeom prst="rect">
            <a:avLst/>
          </a:prstGeom>
          <a:solidFill>
            <a:schemeClr val="lt1">
              <a:alpha val="53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وَبَارِكْ عَلَى سَيِّدِنَا مُحَمَّدٍ، وَعَلَى آلِهِ وَأَصْحَابِهِ وَأَتْبَاعِهِ إِلَى يَوْمِ الدِّيْنِ.</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381000" y="4267200"/>
            <a:ext cx="8286808" cy="1938992"/>
          </a:xfrm>
          <a:prstGeom prst="rect">
            <a:avLst/>
          </a:prstGeom>
          <a:noFill/>
          <a:ln w="57150">
            <a:noFill/>
          </a:ln>
        </p:spPr>
        <p:txBody>
          <a:bodyPr wrap="square">
            <a:spAutoFit/>
          </a:bodyPr>
          <a:lstStyle/>
          <a:p>
            <a:pPr algn="ctr">
              <a:defRPr/>
            </a:pP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kemudian</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945906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8C8F56"/>
              </a:clrFrom>
              <a:clrTo>
                <a:srgbClr val="8C8F56">
                  <a:alpha val="0"/>
                </a:srgbClr>
              </a:clrTo>
            </a:clrChange>
            <a:extLst>
              <a:ext uri="{BEBA8EAE-BF5A-486C-A8C5-ECC9F3942E4B}">
                <a14:imgProps xmlns:a14="http://schemas.microsoft.com/office/drawing/2010/main">
                  <a14:imgLayer r:embed="rId3">
                    <a14:imgEffect>
                      <a14:saturation sat="66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8356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2011740"/>
            <a:ext cx="8686800" cy="1569660"/>
          </a:xfrm>
          <a:prstGeom prst="rect">
            <a:avLst/>
          </a:prstGeom>
          <a:solidFill>
            <a:schemeClr val="lt1">
              <a:alpha val="65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أُوْصِيْكُمْ وَنَفْسِيْ بِتَقْوَى اللهِ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وَطَاعَتِهِ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تُفْلِحُوْنَ.</a:t>
            </a:r>
            <a:endParaRPr lang="en-US" sz="48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189799"/>
            <a:ext cx="9144000" cy="2246769"/>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mentaatiNya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9459065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208232472"/>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66161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a:defRPr/>
            </a:pP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026510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وَالْمُؤْمِنَاتِ،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الأَحْيَاءِ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05991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0193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8C8F56"/>
              </a:clrFrom>
              <a:clrTo>
                <a:srgbClr val="8C8F56">
                  <a:alpha val="0"/>
                </a:srgbClr>
              </a:clrTo>
            </a:clrChange>
            <a:extLst>
              <a:ext uri="{BEBA8EAE-BF5A-486C-A8C5-ECC9F3942E4B}">
                <a14:imgProps xmlns:a14="http://schemas.microsoft.com/office/drawing/2010/main">
                  <a14:imgLayer r:embed="rId3">
                    <a14:imgEffect>
                      <a14:saturation sat="66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79512" y="1642860"/>
            <a:ext cx="8748464" cy="1754326"/>
          </a:xfrm>
          <a:prstGeom prst="rect">
            <a:avLst/>
          </a:prstGeom>
          <a:solidFill>
            <a:schemeClr val="lt1">
              <a:alpha val="71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85786" y="160055"/>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4230231"/>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4197385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24615"/>
            <a:ext cx="8784976"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a:t>
            </a:r>
          </a:p>
        </p:txBody>
      </p:sp>
      <p:sp>
        <p:nvSpPr>
          <p:cNvPr id="7" name="Rectangle 6"/>
          <p:cNvSpPr/>
          <p:nvPr/>
        </p:nvSpPr>
        <p:spPr>
          <a:xfrm>
            <a:off x="179512" y="4077072"/>
            <a:ext cx="8784976"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Daulatkan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hinakanlah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kesyirikan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Musyrik</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 </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675742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46682"/>
            <a:ext cx="8784976"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p>
        </p:txBody>
      </p:sp>
      <p:sp>
        <p:nvSpPr>
          <p:cNvPr id="7" name="Rectangle 6"/>
          <p:cNvSpPr/>
          <p:nvPr/>
        </p:nvSpPr>
        <p:spPr>
          <a:xfrm>
            <a:off x="179512" y="4077072"/>
            <a:ext cx="8784976"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agama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penjaga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didalamnya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kerehatan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8768535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99311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3120865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941999"/>
            <a:ext cx="8735886" cy="2185214"/>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3037123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244260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32256149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05426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609600"/>
            <a:ext cx="9144000" cy="6032421"/>
          </a:xfrm>
          <a:prstGeom prst="rect">
            <a:avLst/>
          </a:prstGeom>
          <a:solidFill>
            <a:schemeClr val="bg1">
              <a:alpha val="56000"/>
            </a:schemeClr>
          </a:solidFill>
        </p:spPr>
        <p:txBody>
          <a:bodyPr>
            <a:spAutoFit/>
          </a:bodyPr>
          <a:lstStyle/>
          <a:p>
            <a:pPr algn="ctr">
              <a:defRPr/>
            </a:pPr>
            <a:endParaRPr lang="en-MY" sz="1100" b="1" dirty="0" smtClean="0">
              <a:solidFill>
                <a:prstClr val="black"/>
              </a:solidFill>
              <a:effectLst>
                <a:outerShdw blurRad="38100" dist="38100" dir="2700000" algn="tl">
                  <a:srgbClr val="000000">
                    <a:alpha val="43137"/>
                  </a:srgbClr>
                </a:outerShdw>
              </a:effectLst>
              <a:cs typeface="Arial" charset="0"/>
            </a:endParaRPr>
          </a:p>
          <a:p>
            <a:pPr algn="ctr">
              <a:defRPr/>
            </a:pPr>
            <a:r>
              <a:rPr lang="en-MY" sz="1600" b="1" dirty="0" smtClean="0">
                <a:solidFill>
                  <a:prstClr val="black"/>
                </a:solidFill>
                <a:effectLst>
                  <a:outerShdw blurRad="38100" dist="38100" dir="2700000" algn="tl">
                    <a:srgbClr val="000000">
                      <a:alpha val="43137"/>
                    </a:srgbClr>
                  </a:outerShdw>
                </a:effectLst>
                <a:cs typeface="Arial" charset="0"/>
              </a:rPr>
              <a:t>INTISARI </a:t>
            </a:r>
            <a:r>
              <a:rPr lang="en-MY" sz="1600" b="1" dirty="0">
                <a:solidFill>
                  <a:prstClr val="black"/>
                </a:solidFill>
                <a:effectLst>
                  <a:outerShdw blurRad="38100" dist="38100" dir="2700000" algn="tl">
                    <a:srgbClr val="000000">
                      <a:alpha val="43137"/>
                    </a:srgbClr>
                  </a:outerShdw>
                </a:effectLst>
                <a:cs typeface="Arial" charset="0"/>
              </a:rPr>
              <a:t>KHUTBAH JUMAAT PADA </a:t>
            </a:r>
            <a:r>
              <a:rPr lang="en-US" sz="1600" b="1" dirty="0" smtClean="0">
                <a:solidFill>
                  <a:prstClr val="black"/>
                </a:solidFill>
                <a:effectLst>
                  <a:outerShdw blurRad="38100" dist="38100" dir="2700000" algn="tl">
                    <a:srgbClr val="000000">
                      <a:alpha val="43137"/>
                    </a:srgbClr>
                  </a:outerShdw>
                </a:effectLst>
                <a:cs typeface="Arial" charset="0"/>
              </a:rPr>
              <a:t>05</a:t>
            </a:r>
            <a:r>
              <a:rPr lang="en-MY" sz="1600" b="1" dirty="0" smtClean="0">
                <a:solidFill>
                  <a:prstClr val="black"/>
                </a:solidFill>
                <a:effectLst>
                  <a:outerShdw blurRad="38100" dist="38100" dir="2700000" algn="tl">
                    <a:srgbClr val="000000">
                      <a:alpha val="43137"/>
                    </a:srgbClr>
                  </a:outerShdw>
                </a:effectLst>
                <a:cs typeface="Arial" charset="0"/>
              </a:rPr>
              <a:t>/10/2018</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ANCAMAN LIBERALISME </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AGAMA</a:t>
            </a:r>
          </a:p>
          <a:p>
            <a:pPr algn="ctr">
              <a:defRPr/>
            </a:pPr>
            <a:endParaRPr lang="en-MY"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a:defRPr/>
            </a:pPr>
            <a:r>
              <a:rPr lang="en-MY" sz="1700" b="1" dirty="0" smtClean="0">
                <a:solidFill>
                  <a:prstClr val="black"/>
                </a:solidFill>
                <a:effectLst>
                  <a:outerShdw blurRad="38100" dist="38100" dir="2700000" algn="tl">
                    <a:srgbClr val="000000">
                      <a:alpha val="43137"/>
                    </a:srgbClr>
                  </a:outerShdw>
                </a:effectLst>
                <a:cs typeface="Arial" charset="0"/>
              </a:rPr>
              <a:t>KINI </a:t>
            </a:r>
            <a:r>
              <a:rPr lang="en-MY" sz="1700" b="1" dirty="0">
                <a:solidFill>
                  <a:prstClr val="black"/>
                </a:solidFill>
                <a:effectLst>
                  <a:outerShdw blurRad="38100" dist="38100" dir="2700000" algn="tl">
                    <a:srgbClr val="000000">
                      <a:alpha val="43137"/>
                    </a:srgbClr>
                  </a:outerShdw>
                </a:effectLst>
                <a:cs typeface="Arial" charset="0"/>
              </a:rPr>
              <a:t>MUNCUL ISU ISLAM </a:t>
            </a:r>
            <a:r>
              <a:rPr lang="en-MY" sz="1700" b="1" dirty="0" smtClean="0">
                <a:solidFill>
                  <a:prstClr val="black"/>
                </a:solidFill>
                <a:effectLst>
                  <a:outerShdw blurRad="38100" dist="38100" dir="2700000" algn="tl">
                    <a:srgbClr val="000000">
                      <a:alpha val="43137"/>
                    </a:srgbClr>
                  </a:outerShdw>
                </a:effectLst>
                <a:cs typeface="Arial" charset="0"/>
              </a:rPr>
              <a:t>LIBERAL YANG </a:t>
            </a:r>
            <a:r>
              <a:rPr lang="en-MY" sz="1700" b="1" dirty="0">
                <a:solidFill>
                  <a:prstClr val="black"/>
                </a:solidFill>
                <a:effectLst>
                  <a:outerShdw blurRad="38100" dist="38100" dir="2700000" algn="tl">
                    <a:srgbClr val="000000">
                      <a:alpha val="43137"/>
                    </a:srgbClr>
                  </a:outerShdw>
                </a:effectLst>
                <a:cs typeface="Arial" charset="0"/>
              </a:rPr>
              <a:t>MERUJUK </a:t>
            </a:r>
            <a:r>
              <a:rPr lang="en-MY" sz="1700" b="1" dirty="0" smtClean="0">
                <a:solidFill>
                  <a:prstClr val="black"/>
                </a:solidFill>
                <a:effectLst>
                  <a:outerShdw blurRad="38100" dist="38100" dir="2700000" algn="tl">
                    <a:srgbClr val="000000">
                      <a:alpha val="43137"/>
                    </a:srgbClr>
                  </a:outerShdw>
                </a:effectLst>
                <a:cs typeface="Arial" charset="0"/>
              </a:rPr>
              <a:t>KEPADA </a:t>
            </a:r>
            <a:r>
              <a:rPr lang="en-MY" sz="1700" b="1" dirty="0">
                <a:solidFill>
                  <a:prstClr val="black"/>
                </a:solidFill>
                <a:effectLst>
                  <a:outerShdw blurRad="38100" dist="38100" dir="2700000" algn="tl">
                    <a:srgbClr val="000000">
                      <a:alpha val="43137"/>
                    </a:srgbClr>
                  </a:outerShdw>
                </a:effectLst>
                <a:cs typeface="Arial" charset="0"/>
              </a:rPr>
              <a:t>FAHAMAN </a:t>
            </a:r>
            <a:r>
              <a:rPr lang="en-MY" sz="1700" b="1" dirty="0" smtClean="0">
                <a:solidFill>
                  <a:prstClr val="black"/>
                </a:solidFill>
                <a:effectLst>
                  <a:outerShdw blurRad="38100" dist="38100" dir="2700000" algn="tl">
                    <a:srgbClr val="000000">
                      <a:alpha val="43137"/>
                    </a:srgbClr>
                  </a:outerShdw>
                </a:effectLst>
                <a:cs typeface="Arial" charset="0"/>
              </a:rPr>
              <a:t>YANG </a:t>
            </a:r>
            <a:r>
              <a:rPr lang="en-MY" sz="1700" b="1" dirty="0">
                <a:solidFill>
                  <a:prstClr val="black"/>
                </a:solidFill>
                <a:effectLst>
                  <a:outerShdw blurRad="38100" dist="38100" dir="2700000" algn="tl">
                    <a:srgbClr val="000000">
                      <a:alpha val="43137"/>
                    </a:srgbClr>
                  </a:outerShdw>
                </a:effectLst>
                <a:cs typeface="Arial" charset="0"/>
              </a:rPr>
              <a:t>MENGGAMBARKAN BAHAWA ISLAM ITU MEMBENARKAN KEPELBAGAIAN DAN </a:t>
            </a:r>
            <a:r>
              <a:rPr lang="en-MY" sz="1700" b="1" dirty="0" smtClean="0">
                <a:solidFill>
                  <a:prstClr val="black"/>
                </a:solidFill>
                <a:effectLst>
                  <a:outerShdw blurRad="38100" dist="38100" dir="2700000" algn="tl">
                    <a:srgbClr val="000000">
                      <a:alpha val="43137"/>
                    </a:srgbClr>
                  </a:outerShdw>
                </a:effectLst>
                <a:cs typeface="Arial" charset="0"/>
              </a:rPr>
              <a:t>KESAMARATAAN</a:t>
            </a:r>
            <a:r>
              <a:rPr lang="en-MY" sz="1700" b="1" dirty="0">
                <a:solidFill>
                  <a:prstClr val="black"/>
                </a:solidFill>
                <a:effectLst>
                  <a:outerShdw blurRad="38100" dist="38100" dir="2700000" algn="tl">
                    <a:srgbClr val="000000">
                      <a:alpha val="43137"/>
                    </a:srgbClr>
                  </a:outerShdw>
                </a:effectLst>
                <a:cs typeface="Arial" charset="0"/>
              </a:rPr>
              <a:t>. DI ANTARA </a:t>
            </a:r>
            <a:r>
              <a:rPr lang="en-MY" sz="1700" b="1" dirty="0" smtClean="0">
                <a:solidFill>
                  <a:prstClr val="black"/>
                </a:solidFill>
                <a:effectLst>
                  <a:outerShdw blurRad="38100" dist="38100" dir="2700000" algn="tl">
                    <a:srgbClr val="000000">
                      <a:alpha val="43137"/>
                    </a:srgbClr>
                  </a:outerShdw>
                </a:effectLst>
                <a:cs typeface="Arial" charset="0"/>
              </a:rPr>
              <a:t>CIRINYA: </a:t>
            </a:r>
          </a:p>
          <a:p>
            <a:pPr algn="just">
              <a:defRPr/>
            </a:pPr>
            <a:r>
              <a:rPr lang="en-MY" sz="1700" b="1" dirty="0">
                <a:solidFill>
                  <a:prstClr val="black"/>
                </a:solidFill>
                <a:effectLst>
                  <a:outerShdw blurRad="38100" dist="38100" dir="2700000" algn="tl">
                    <a:srgbClr val="000000">
                      <a:alpha val="43137"/>
                    </a:srgbClr>
                  </a:outerShdw>
                </a:effectLst>
                <a:cs typeface="Arial" charset="0"/>
              </a:rPr>
              <a:t>	</a:t>
            </a:r>
            <a:r>
              <a:rPr lang="en-MY" sz="1700" b="1" dirty="0" smtClean="0">
                <a:solidFill>
                  <a:prstClr val="black"/>
                </a:solidFill>
                <a:effectLst>
                  <a:outerShdw blurRad="38100" dist="38100" dir="2700000" algn="tl">
                    <a:srgbClr val="000000">
                      <a:alpha val="43137"/>
                    </a:srgbClr>
                  </a:outerShdw>
                </a:effectLst>
                <a:cs typeface="Arial" charset="0"/>
              </a:rPr>
              <a:t>KELONGGARAN </a:t>
            </a:r>
            <a:r>
              <a:rPr lang="en-MY" sz="1700" b="1" dirty="0">
                <a:solidFill>
                  <a:prstClr val="black"/>
                </a:solidFill>
                <a:effectLst>
                  <a:outerShdw blurRad="38100" dist="38100" dir="2700000" algn="tl">
                    <a:srgbClr val="000000">
                      <a:alpha val="43137"/>
                    </a:srgbClr>
                  </a:outerShdw>
                </a:effectLst>
                <a:cs typeface="Arial" charset="0"/>
              </a:rPr>
              <a:t>KEPERCAYAAN DAN AMALAN BERTUJUAN MEMBEBASKAN </a:t>
            </a:r>
            <a:r>
              <a:rPr lang="en-MY" sz="1700" b="1" dirty="0" smtClean="0">
                <a:solidFill>
                  <a:prstClr val="black"/>
                </a:solidFill>
                <a:effectLst>
                  <a:outerShdw blurRad="38100" dist="38100" dir="2700000" algn="tl">
                    <a:srgbClr val="000000">
                      <a:alpha val="43137"/>
                    </a:srgbClr>
                  </a:outerShdw>
                </a:effectLst>
                <a:cs typeface="Arial" charset="0"/>
              </a:rPr>
              <a:t>	HUBUNGAN 	MANUSIA </a:t>
            </a:r>
            <a:r>
              <a:rPr lang="en-MY" sz="1700" b="1" dirty="0">
                <a:solidFill>
                  <a:prstClr val="black"/>
                </a:solidFill>
                <a:effectLst>
                  <a:outerShdw blurRad="38100" dist="38100" dir="2700000" algn="tl">
                    <a:srgbClr val="000000">
                      <a:alpha val="43137"/>
                    </a:srgbClr>
                  </a:outerShdw>
                </a:effectLst>
                <a:cs typeface="Arial" charset="0"/>
              </a:rPr>
              <a:t>DG ALLAH</a:t>
            </a:r>
            <a:r>
              <a:rPr lang="en-MY" sz="1700"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endParaRPr lang="en-MY" sz="700" b="1" dirty="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sz="1700" b="1" dirty="0" smtClean="0">
                <a:solidFill>
                  <a:prstClr val="black"/>
                </a:solidFill>
                <a:effectLst>
                  <a:outerShdw blurRad="38100" dist="38100" dir="2700000" algn="tl">
                    <a:srgbClr val="000000">
                      <a:alpha val="43137"/>
                    </a:srgbClr>
                  </a:outerShdw>
                </a:effectLst>
                <a:cs typeface="Arial" charset="0"/>
              </a:rPr>
              <a:t>DI </a:t>
            </a:r>
            <a:r>
              <a:rPr lang="en-MY" sz="1700" b="1" dirty="0">
                <a:solidFill>
                  <a:prstClr val="black"/>
                </a:solidFill>
                <a:effectLst>
                  <a:outerShdw blurRad="38100" dist="38100" dir="2700000" algn="tl">
                    <a:srgbClr val="000000">
                      <a:alpha val="43137"/>
                    </a:srgbClr>
                  </a:outerShdw>
                </a:effectLst>
                <a:cs typeface="Arial" charset="0"/>
              </a:rPr>
              <a:t>ANTARA </a:t>
            </a:r>
            <a:r>
              <a:rPr lang="en-MY" sz="1700" b="1" dirty="0" smtClean="0">
                <a:solidFill>
                  <a:prstClr val="black"/>
                </a:solidFill>
                <a:effectLst>
                  <a:outerShdw blurRad="38100" dist="38100" dir="2700000" algn="tl">
                    <a:srgbClr val="000000">
                      <a:alpha val="43137"/>
                    </a:srgbClr>
                  </a:outerShdw>
                </a:effectLst>
                <a:cs typeface="Arial" charset="0"/>
              </a:rPr>
              <a:t>YANG </a:t>
            </a:r>
            <a:r>
              <a:rPr lang="en-MY" sz="1700" b="1" dirty="0">
                <a:solidFill>
                  <a:prstClr val="black"/>
                </a:solidFill>
                <a:effectLst>
                  <a:outerShdw blurRad="38100" dist="38100" dir="2700000" algn="tl">
                    <a:srgbClr val="000000">
                      <a:alpha val="43137"/>
                    </a:srgbClr>
                  </a:outerShdw>
                </a:effectLst>
                <a:cs typeface="Arial" charset="0"/>
              </a:rPr>
              <a:t>DIPERJUANGKAN OLEH GOLONGAN </a:t>
            </a:r>
            <a:r>
              <a:rPr lang="en-MY" sz="1700" b="1" dirty="0" smtClean="0">
                <a:solidFill>
                  <a:prstClr val="black"/>
                </a:solidFill>
                <a:effectLst>
                  <a:outerShdw blurRad="38100" dist="38100" dir="2700000" algn="tl">
                    <a:srgbClr val="000000">
                      <a:alpha val="43137"/>
                    </a:srgbClr>
                  </a:outerShdw>
                </a:effectLst>
                <a:cs typeface="Arial" charset="0"/>
              </a:rPr>
              <a:t>LIBERALISMA </a:t>
            </a:r>
            <a:r>
              <a:rPr lang="en-MY" sz="1700" b="1" dirty="0">
                <a:solidFill>
                  <a:prstClr val="black"/>
                </a:solidFill>
                <a:effectLst>
                  <a:outerShdw blurRad="38100" dist="38100" dir="2700000" algn="tl">
                    <a:srgbClr val="000000">
                      <a:alpha val="43137"/>
                    </a:srgbClr>
                  </a:outerShdw>
                </a:effectLst>
                <a:cs typeface="Arial" charset="0"/>
              </a:rPr>
              <a:t>INI IALAH </a:t>
            </a:r>
            <a:r>
              <a:rPr lang="en-MY" sz="1700" b="1" dirty="0" smtClean="0">
                <a:solidFill>
                  <a:prstClr val="black"/>
                </a:solidFill>
                <a:effectLst>
                  <a:outerShdw blurRad="38100" dist="38100" dir="2700000" algn="tl">
                    <a:srgbClr val="000000">
                      <a:alpha val="43137"/>
                    </a:srgbClr>
                  </a:outerShdw>
                </a:effectLst>
                <a:cs typeface="Arial" charset="0"/>
              </a:rPr>
              <a:t>KEBEBASAN </a:t>
            </a:r>
            <a:r>
              <a:rPr lang="en-MY" sz="1700" b="1" dirty="0">
                <a:solidFill>
                  <a:prstClr val="black"/>
                </a:solidFill>
                <a:effectLst>
                  <a:outerShdw blurRad="38100" dist="38100" dir="2700000" algn="tl">
                    <a:srgbClr val="000000">
                      <a:alpha val="43137"/>
                    </a:srgbClr>
                  </a:outerShdw>
                </a:effectLst>
                <a:cs typeface="Arial" charset="0"/>
              </a:rPr>
              <a:t>DAN KESAMARATAAN DALAM APA JUA ASPEK. </a:t>
            </a:r>
            <a:r>
              <a:rPr lang="en-MY" sz="1700" b="1" dirty="0" smtClean="0">
                <a:solidFill>
                  <a:prstClr val="black"/>
                </a:solidFill>
                <a:effectLst>
                  <a:outerShdw blurRad="38100" dist="38100" dir="2700000" algn="tl">
                    <a:srgbClr val="000000">
                      <a:alpha val="43137"/>
                    </a:srgbClr>
                  </a:outerShdw>
                </a:effectLst>
                <a:cs typeface="Arial" charset="0"/>
              </a:rPr>
              <a:t>DENGAN ITU, </a:t>
            </a:r>
            <a:r>
              <a:rPr lang="en-MY" sz="1700" b="1" dirty="0">
                <a:solidFill>
                  <a:prstClr val="black"/>
                </a:solidFill>
                <a:effectLst>
                  <a:outerShdw blurRad="38100" dist="38100" dir="2700000" algn="tl">
                    <a:srgbClr val="000000">
                      <a:alpha val="43137"/>
                    </a:srgbClr>
                  </a:outerShdw>
                </a:effectLst>
                <a:cs typeface="Arial" charset="0"/>
              </a:rPr>
              <a:t>MEREKA MENCABAR INSTITUSI ISLAM DAN SYARIAT </a:t>
            </a:r>
            <a:r>
              <a:rPr lang="en-MY" sz="1700" b="1" dirty="0" smtClean="0">
                <a:solidFill>
                  <a:prstClr val="black"/>
                </a:solidFill>
                <a:effectLst>
                  <a:outerShdw blurRad="38100" dist="38100" dir="2700000" algn="tl">
                    <a:srgbClr val="000000">
                      <a:alpha val="43137"/>
                    </a:srgbClr>
                  </a:outerShdw>
                </a:effectLst>
                <a:cs typeface="Arial" charset="0"/>
              </a:rPr>
              <a:t>YANG DIANGGAP </a:t>
            </a:r>
            <a:r>
              <a:rPr lang="en-MY" sz="1700" b="1" dirty="0">
                <a:solidFill>
                  <a:prstClr val="black"/>
                </a:solidFill>
                <a:effectLst>
                  <a:outerShdw blurRad="38100" dist="38100" dir="2700000" algn="tl">
                    <a:srgbClr val="000000">
                      <a:alpha val="43137"/>
                    </a:srgbClr>
                  </a:outerShdw>
                </a:effectLst>
                <a:cs typeface="Arial" charset="0"/>
              </a:rPr>
              <a:t>MENYEKAT KEBEBASAN MEMILIH AGAMA DI KALANGAN PENGANUT </a:t>
            </a:r>
            <a:r>
              <a:rPr lang="en-MY" sz="1700" b="1" dirty="0" smtClean="0">
                <a:solidFill>
                  <a:prstClr val="black"/>
                </a:solidFill>
                <a:effectLst>
                  <a:outerShdw blurRad="38100" dist="38100" dir="2700000" algn="tl">
                    <a:srgbClr val="000000">
                      <a:alpha val="43137"/>
                    </a:srgbClr>
                  </a:outerShdw>
                </a:effectLst>
                <a:cs typeface="Arial" charset="0"/>
              </a:rPr>
              <a:t>ISLAM </a:t>
            </a:r>
            <a:r>
              <a:rPr lang="en-MY" sz="1700" b="1" dirty="0">
                <a:solidFill>
                  <a:prstClr val="black"/>
                </a:solidFill>
                <a:effectLst>
                  <a:outerShdw blurRad="38100" dist="38100" dir="2700000" algn="tl">
                    <a:srgbClr val="000000">
                      <a:alpha val="43137"/>
                    </a:srgbClr>
                  </a:outerShdw>
                </a:effectLst>
                <a:cs typeface="Arial" charset="0"/>
              </a:rPr>
              <a:t>(MURTAD), PERZINAAN, LIWAT, MUSAHAQAH DAN SEBAGAI LAGI</a:t>
            </a:r>
            <a:r>
              <a:rPr lang="en-MY" sz="1700"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endParaRPr lang="en-MY" sz="700" b="1" dirty="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sz="1700" b="1" dirty="0" smtClean="0">
                <a:solidFill>
                  <a:prstClr val="black"/>
                </a:solidFill>
                <a:effectLst>
                  <a:outerShdw blurRad="38100" dist="38100" dir="2700000" algn="tl">
                    <a:srgbClr val="000000">
                      <a:alpha val="43137"/>
                    </a:srgbClr>
                  </a:outerShdw>
                </a:effectLst>
                <a:cs typeface="Arial" charset="0"/>
              </a:rPr>
              <a:t>DARI </a:t>
            </a:r>
            <a:r>
              <a:rPr lang="en-MY" sz="1700" b="1" dirty="0">
                <a:solidFill>
                  <a:prstClr val="black"/>
                </a:solidFill>
                <a:effectLst>
                  <a:outerShdw blurRad="38100" dist="38100" dir="2700000" algn="tl">
                    <a:srgbClr val="000000">
                      <a:alpha val="43137"/>
                    </a:srgbClr>
                  </a:outerShdw>
                </a:effectLst>
                <a:cs typeface="Arial" charset="0"/>
              </a:rPr>
              <a:t>SEGI TUNTUTAN </a:t>
            </a:r>
            <a:r>
              <a:rPr lang="en-MY" sz="1700" b="1" dirty="0" smtClean="0">
                <a:solidFill>
                  <a:prstClr val="black"/>
                </a:solidFill>
                <a:effectLst>
                  <a:outerShdw blurRad="38100" dist="38100" dir="2700000" algn="tl">
                    <a:srgbClr val="000000">
                      <a:alpha val="43137"/>
                    </a:srgbClr>
                  </a:outerShdw>
                </a:effectLst>
                <a:cs typeface="Arial" charset="0"/>
              </a:rPr>
              <a:t>KESAMARATAAN</a:t>
            </a:r>
            <a:r>
              <a:rPr lang="en-MY" sz="1700" b="1" dirty="0">
                <a:solidFill>
                  <a:prstClr val="black"/>
                </a:solidFill>
                <a:effectLst>
                  <a:outerShdw blurRad="38100" dist="38100" dir="2700000" algn="tl">
                    <a:srgbClr val="000000">
                      <a:alpha val="43137"/>
                    </a:srgbClr>
                  </a:outerShdw>
                </a:effectLst>
                <a:cs typeface="Arial" charset="0"/>
              </a:rPr>
              <a:t>, FAHAMAN </a:t>
            </a:r>
            <a:r>
              <a:rPr lang="en-MY" sz="1700" b="1" dirty="0" smtClean="0">
                <a:solidFill>
                  <a:prstClr val="black"/>
                </a:solidFill>
                <a:effectLst>
                  <a:outerShdw blurRad="38100" dist="38100" dir="2700000" algn="tl">
                    <a:srgbClr val="000000">
                      <a:alpha val="43137"/>
                    </a:srgbClr>
                  </a:outerShdw>
                </a:effectLst>
                <a:cs typeface="Arial" charset="0"/>
              </a:rPr>
              <a:t>LIBERAL </a:t>
            </a:r>
            <a:r>
              <a:rPr lang="en-MY" sz="1700" b="1" dirty="0">
                <a:solidFill>
                  <a:prstClr val="black"/>
                </a:solidFill>
                <a:effectLst>
                  <a:outerShdw blurRad="38100" dist="38100" dir="2700000" algn="tl">
                    <a:srgbClr val="000000">
                      <a:alpha val="43137"/>
                    </a:srgbClr>
                  </a:outerShdw>
                </a:effectLst>
                <a:cs typeface="Arial" charset="0"/>
              </a:rPr>
              <a:t>MAHUKAN DIBERI HAK MENCERAIKAN SUAMI, PERKAHWINAN BERBEZA AGAMA, HAK </a:t>
            </a:r>
            <a:r>
              <a:rPr lang="en-MY" sz="1700" b="1" dirty="0" smtClean="0">
                <a:solidFill>
                  <a:prstClr val="black"/>
                </a:solidFill>
                <a:effectLst>
                  <a:outerShdw blurRad="38100" dist="38100" dir="2700000" algn="tl">
                    <a:srgbClr val="000000">
                      <a:alpha val="43137"/>
                    </a:srgbClr>
                  </a:outerShdw>
                </a:effectLst>
                <a:cs typeface="Arial" charset="0"/>
              </a:rPr>
              <a:t>SAMA RATA </a:t>
            </a:r>
            <a:r>
              <a:rPr lang="en-MY" sz="1700" b="1" dirty="0">
                <a:solidFill>
                  <a:prstClr val="black"/>
                </a:solidFill>
                <a:effectLst>
                  <a:outerShdw blurRad="38100" dist="38100" dir="2700000" algn="tl">
                    <a:srgbClr val="000000">
                      <a:alpha val="43137"/>
                    </a:srgbClr>
                  </a:outerShdw>
                </a:effectLst>
                <a:cs typeface="Arial" charset="0"/>
              </a:rPr>
              <a:t>DALAM FARAIDH DAN SEMUA AGAMA ADALAH SAMA</a:t>
            </a:r>
            <a:r>
              <a:rPr lang="en-MY" sz="1700"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endParaRPr lang="en-MY" sz="700" b="1" dirty="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sz="1600" b="1" dirty="0" smtClean="0">
                <a:solidFill>
                  <a:prstClr val="black"/>
                </a:solidFill>
                <a:effectLst>
                  <a:outerShdw blurRad="38100" dist="38100" dir="2700000" algn="tl">
                    <a:srgbClr val="000000">
                      <a:alpha val="43137"/>
                    </a:srgbClr>
                  </a:outerShdw>
                </a:effectLst>
                <a:cs typeface="Arial" charset="0"/>
              </a:rPr>
              <a:t>JELAS </a:t>
            </a:r>
            <a:r>
              <a:rPr lang="en-MY" sz="1600" b="1" dirty="0">
                <a:solidFill>
                  <a:prstClr val="black"/>
                </a:solidFill>
                <a:effectLst>
                  <a:outerShdw blurRad="38100" dist="38100" dir="2700000" algn="tl">
                    <a:srgbClr val="000000">
                      <a:alpha val="43137"/>
                    </a:srgbClr>
                  </a:outerShdw>
                </a:effectLst>
                <a:cs typeface="Arial" charset="0"/>
              </a:rPr>
              <a:t>FAHAMAN </a:t>
            </a:r>
            <a:r>
              <a:rPr lang="en-MY" sz="1600" b="1" dirty="0" smtClean="0">
                <a:solidFill>
                  <a:prstClr val="black"/>
                </a:solidFill>
                <a:effectLst>
                  <a:outerShdw blurRad="38100" dist="38100" dir="2700000" algn="tl">
                    <a:srgbClr val="000000">
                      <a:alpha val="43137"/>
                    </a:srgbClr>
                  </a:outerShdw>
                </a:effectLst>
                <a:cs typeface="Arial" charset="0"/>
              </a:rPr>
              <a:t>LIBERAL </a:t>
            </a:r>
            <a:r>
              <a:rPr lang="en-MY" sz="1600" b="1" dirty="0">
                <a:solidFill>
                  <a:prstClr val="black"/>
                </a:solidFill>
                <a:effectLst>
                  <a:outerShdw blurRad="38100" dist="38100" dir="2700000" algn="tl">
                    <a:srgbClr val="000000">
                      <a:alpha val="43137"/>
                    </a:srgbClr>
                  </a:outerShdw>
                </a:effectLst>
                <a:cs typeface="Arial" charset="0"/>
              </a:rPr>
              <a:t>AGAMA SANGAT MERBAHAYA. </a:t>
            </a:r>
            <a:r>
              <a:rPr lang="en-MY" sz="1600" b="1" dirty="0" smtClean="0">
                <a:solidFill>
                  <a:prstClr val="black"/>
                </a:solidFill>
                <a:effectLst>
                  <a:outerShdw blurRad="38100" dist="38100" dir="2700000" algn="tl">
                    <a:srgbClr val="000000">
                      <a:alpha val="43137"/>
                    </a:srgbClr>
                  </a:outerShdw>
                </a:effectLst>
                <a:cs typeface="Arial" charset="0"/>
              </a:rPr>
              <a:t>JUSTERU, </a:t>
            </a:r>
            <a:r>
              <a:rPr lang="en-MY" sz="1600" b="1" dirty="0">
                <a:solidFill>
                  <a:prstClr val="black"/>
                </a:solidFill>
                <a:effectLst>
                  <a:outerShdw blurRad="38100" dist="38100" dir="2700000" algn="tl">
                    <a:srgbClr val="000000">
                      <a:alpha val="43137"/>
                    </a:srgbClr>
                  </a:outerShdw>
                </a:effectLst>
                <a:cs typeface="Arial" charset="0"/>
              </a:rPr>
              <a:t>PERLU DITANGANI </a:t>
            </a:r>
            <a:r>
              <a:rPr lang="en-MY" sz="1600" b="1" dirty="0" smtClean="0">
                <a:solidFill>
                  <a:prstClr val="black"/>
                </a:solidFill>
                <a:effectLst>
                  <a:outerShdw blurRad="38100" dist="38100" dir="2700000" algn="tl">
                    <a:srgbClr val="000000">
                      <a:alpha val="43137"/>
                    </a:srgbClr>
                  </a:outerShdw>
                </a:effectLst>
                <a:cs typeface="Arial" charset="0"/>
              </a:rPr>
              <a:t>DENGAN </a:t>
            </a:r>
            <a:r>
              <a:rPr lang="en-MY" sz="1600" b="1" dirty="0">
                <a:solidFill>
                  <a:prstClr val="black"/>
                </a:solidFill>
                <a:effectLst>
                  <a:outerShdw blurRad="38100" dist="38100" dir="2700000" algn="tl">
                    <a:srgbClr val="000000">
                      <a:alpha val="43137"/>
                    </a:srgbClr>
                  </a:outerShdw>
                </a:effectLst>
                <a:cs typeface="Arial" charset="0"/>
              </a:rPr>
              <a:t>BERPEGANG TEGUH </a:t>
            </a:r>
            <a:r>
              <a:rPr lang="en-MY" sz="1600" b="1" dirty="0" smtClean="0">
                <a:solidFill>
                  <a:prstClr val="black"/>
                </a:solidFill>
                <a:effectLst>
                  <a:outerShdw blurRad="38100" dist="38100" dir="2700000" algn="tl">
                    <a:srgbClr val="000000">
                      <a:alpha val="43137"/>
                    </a:srgbClr>
                  </a:outerShdw>
                </a:effectLst>
                <a:cs typeface="Arial" charset="0"/>
              </a:rPr>
              <a:t>KEPADA </a:t>
            </a:r>
            <a:r>
              <a:rPr lang="en-MY" sz="1600" b="1" dirty="0">
                <a:solidFill>
                  <a:prstClr val="black"/>
                </a:solidFill>
                <a:effectLst>
                  <a:outerShdw blurRad="38100" dist="38100" dir="2700000" algn="tl">
                    <a:srgbClr val="000000">
                      <a:alpha val="43137"/>
                    </a:srgbClr>
                  </a:outerShdw>
                </a:effectLst>
                <a:cs typeface="Arial" charset="0"/>
              </a:rPr>
              <a:t>AJARAN ISLAM </a:t>
            </a:r>
            <a:r>
              <a:rPr lang="en-MY" sz="1600" b="1" dirty="0" smtClean="0">
                <a:solidFill>
                  <a:prstClr val="black"/>
                </a:solidFill>
                <a:effectLst>
                  <a:outerShdw blurRad="38100" dist="38100" dir="2700000" algn="tl">
                    <a:srgbClr val="000000">
                      <a:alpha val="43137"/>
                    </a:srgbClr>
                  </a:outerShdw>
                </a:effectLst>
                <a:cs typeface="Arial" charset="0"/>
              </a:rPr>
              <a:t>YANG </a:t>
            </a:r>
            <a:r>
              <a:rPr lang="en-MY" sz="1600" b="1" dirty="0">
                <a:solidFill>
                  <a:prstClr val="black"/>
                </a:solidFill>
                <a:effectLst>
                  <a:outerShdw blurRad="38100" dist="38100" dir="2700000" algn="tl">
                    <a:srgbClr val="000000">
                      <a:alpha val="43137"/>
                    </a:srgbClr>
                  </a:outerShdw>
                </a:effectLst>
                <a:cs typeface="Arial" charset="0"/>
              </a:rPr>
              <a:t>SAH IAITU PEGANGAN AHLI </a:t>
            </a:r>
            <a:r>
              <a:rPr lang="en-MY" sz="1600" b="1" dirty="0" smtClean="0">
                <a:solidFill>
                  <a:prstClr val="black"/>
                </a:solidFill>
                <a:effectLst>
                  <a:outerShdw blurRad="38100" dist="38100" dir="2700000" algn="tl">
                    <a:srgbClr val="000000">
                      <a:alpha val="43137"/>
                    </a:srgbClr>
                  </a:outerShdw>
                </a:effectLst>
                <a:cs typeface="Arial" charset="0"/>
              </a:rPr>
              <a:t>ASSUNNAH </a:t>
            </a:r>
            <a:r>
              <a:rPr lang="en-MY" sz="1600" b="1" dirty="0">
                <a:solidFill>
                  <a:prstClr val="black"/>
                </a:solidFill>
                <a:effectLst>
                  <a:outerShdw blurRad="38100" dist="38100" dir="2700000" algn="tl">
                    <a:srgbClr val="000000">
                      <a:alpha val="43137"/>
                    </a:srgbClr>
                  </a:outerShdw>
                </a:effectLst>
                <a:cs typeface="Arial" charset="0"/>
              </a:rPr>
              <a:t>WAL JAMAAH DI </a:t>
            </a:r>
            <a:r>
              <a:rPr lang="en-MY" sz="1600" b="1" dirty="0" smtClean="0">
                <a:solidFill>
                  <a:prstClr val="black"/>
                </a:solidFill>
                <a:effectLst>
                  <a:outerShdw blurRad="38100" dist="38100" dir="2700000" algn="tl">
                    <a:srgbClr val="000000">
                      <a:alpha val="43137"/>
                    </a:srgbClr>
                  </a:outerShdw>
                </a:effectLst>
                <a:cs typeface="Arial" charset="0"/>
              </a:rPr>
              <a:t>SAMPING :   </a:t>
            </a:r>
          </a:p>
          <a:p>
            <a:pPr algn="just">
              <a:defRPr/>
            </a:pPr>
            <a:r>
              <a:rPr lang="en-MY" sz="1600" b="1" dirty="0">
                <a:solidFill>
                  <a:prstClr val="black"/>
                </a:solidFill>
                <a:effectLst>
                  <a:outerShdw blurRad="38100" dist="38100" dir="2700000" algn="tl">
                    <a:srgbClr val="000000">
                      <a:alpha val="43137"/>
                    </a:srgbClr>
                  </a:outerShdw>
                </a:effectLst>
                <a:cs typeface="Arial" charset="0"/>
              </a:rPr>
              <a:t>	</a:t>
            </a:r>
            <a:r>
              <a:rPr lang="en-MY" sz="1600" b="1" dirty="0" smtClean="0">
                <a:solidFill>
                  <a:prstClr val="black"/>
                </a:solidFill>
                <a:effectLst>
                  <a:outerShdw blurRad="38100" dist="38100" dir="2700000" algn="tl">
                    <a:srgbClr val="000000">
                      <a:alpha val="43137"/>
                    </a:srgbClr>
                  </a:outerShdw>
                </a:effectLst>
                <a:cs typeface="Arial" charset="0"/>
              </a:rPr>
              <a:t>i.  MENOLAK </a:t>
            </a:r>
            <a:r>
              <a:rPr lang="en-MY" sz="1600" b="1" dirty="0">
                <a:solidFill>
                  <a:prstClr val="black"/>
                </a:solidFill>
                <a:effectLst>
                  <a:outerShdw blurRad="38100" dist="38100" dir="2700000" algn="tl">
                    <a:srgbClr val="000000">
                      <a:alpha val="43137"/>
                    </a:srgbClr>
                  </a:outerShdw>
                </a:effectLst>
                <a:cs typeface="Arial" charset="0"/>
              </a:rPr>
              <a:t>SEBARANG USAHA YG </a:t>
            </a:r>
            <a:r>
              <a:rPr lang="en-MY" sz="1600" b="1" dirty="0" smtClean="0">
                <a:solidFill>
                  <a:prstClr val="black"/>
                </a:solidFill>
                <a:effectLst>
                  <a:outerShdw blurRad="38100" dist="38100" dir="2700000" algn="tl">
                    <a:srgbClr val="000000">
                      <a:alpha val="43137"/>
                    </a:srgbClr>
                  </a:outerShdw>
                </a:effectLst>
                <a:cs typeface="Arial" charset="0"/>
              </a:rPr>
              <a:t>MEMPERTIKAIKAN AYAT2 </a:t>
            </a:r>
            <a:r>
              <a:rPr lang="en-MY" sz="1600" b="1" dirty="0">
                <a:solidFill>
                  <a:prstClr val="black"/>
                </a:solidFill>
                <a:effectLst>
                  <a:outerShdw blurRad="38100" dist="38100" dir="2700000" algn="tl">
                    <a:srgbClr val="000000">
                      <a:alpha val="43137"/>
                    </a:srgbClr>
                  </a:outerShdw>
                </a:effectLst>
                <a:cs typeface="Arial" charset="0"/>
              </a:rPr>
              <a:t>ALQURAN DAN ALHADITH.  </a:t>
            </a:r>
            <a:endParaRPr lang="en-MY" sz="1600" b="1" dirty="0" smtClean="0">
              <a:solidFill>
                <a:prstClr val="black"/>
              </a:solidFill>
              <a:effectLst>
                <a:outerShdw blurRad="38100" dist="38100" dir="2700000" algn="tl">
                  <a:srgbClr val="000000">
                    <a:alpha val="43137"/>
                  </a:srgbClr>
                </a:outerShdw>
              </a:effectLst>
              <a:cs typeface="Arial" charset="0"/>
            </a:endParaRPr>
          </a:p>
          <a:p>
            <a:pPr algn="just">
              <a:defRPr/>
            </a:pPr>
            <a:r>
              <a:rPr lang="en-MY" sz="1600" b="1" dirty="0">
                <a:solidFill>
                  <a:prstClr val="black"/>
                </a:solidFill>
                <a:effectLst>
                  <a:outerShdw blurRad="38100" dist="38100" dir="2700000" algn="tl">
                    <a:srgbClr val="000000">
                      <a:alpha val="43137"/>
                    </a:srgbClr>
                  </a:outerShdw>
                </a:effectLst>
                <a:cs typeface="Arial" charset="0"/>
              </a:rPr>
              <a:t>	</a:t>
            </a:r>
            <a:r>
              <a:rPr lang="en-MY" sz="1600" b="1" dirty="0" smtClean="0">
                <a:solidFill>
                  <a:prstClr val="black"/>
                </a:solidFill>
                <a:effectLst>
                  <a:outerShdw blurRad="38100" dist="38100" dir="2700000" algn="tl">
                    <a:srgbClr val="000000">
                      <a:alpha val="43137"/>
                    </a:srgbClr>
                  </a:outerShdw>
                </a:effectLst>
                <a:cs typeface="Arial" charset="0"/>
              </a:rPr>
              <a:t>ii.   MENOLAK </a:t>
            </a:r>
            <a:r>
              <a:rPr lang="en-MY" sz="1600" b="1" dirty="0">
                <a:solidFill>
                  <a:prstClr val="black"/>
                </a:solidFill>
                <a:effectLst>
                  <a:outerShdw blurRad="38100" dist="38100" dir="2700000" algn="tl">
                    <a:srgbClr val="000000">
                      <a:alpha val="43137"/>
                    </a:srgbClr>
                  </a:outerShdw>
                </a:effectLst>
                <a:cs typeface="Arial" charset="0"/>
              </a:rPr>
              <a:t>APA JUA YG DIPERKENALKAN SEBAGAI HADITH </a:t>
            </a:r>
            <a:r>
              <a:rPr lang="en-MY" sz="1600" b="1" dirty="0" smtClean="0">
                <a:solidFill>
                  <a:prstClr val="black"/>
                </a:solidFill>
                <a:effectLst>
                  <a:outerShdw blurRad="38100" dist="38100" dir="2700000" algn="tl">
                    <a:srgbClr val="000000">
                      <a:alpha val="43137"/>
                    </a:srgbClr>
                  </a:outerShdw>
                </a:effectLst>
                <a:cs typeface="Arial" charset="0"/>
              </a:rPr>
              <a:t>YANG </a:t>
            </a:r>
            <a:r>
              <a:rPr lang="en-MY" sz="1600" b="1" dirty="0">
                <a:solidFill>
                  <a:prstClr val="black"/>
                </a:solidFill>
                <a:effectLst>
                  <a:outerShdw blurRad="38100" dist="38100" dir="2700000" algn="tl">
                    <a:srgbClr val="000000">
                      <a:alpha val="43137"/>
                    </a:srgbClr>
                  </a:outerShdw>
                </a:effectLst>
                <a:cs typeface="Arial" charset="0"/>
              </a:rPr>
              <a:t>TERNYATA </a:t>
            </a:r>
            <a:r>
              <a:rPr lang="en-MY" sz="1600" b="1" dirty="0" smtClean="0">
                <a:solidFill>
                  <a:prstClr val="black"/>
                </a:solidFill>
                <a:effectLst>
                  <a:outerShdw blurRad="38100" dist="38100" dir="2700000" algn="tl">
                    <a:srgbClr val="000000">
                      <a:alpha val="43137"/>
                    </a:srgbClr>
                  </a:outerShdw>
                </a:effectLst>
                <a:cs typeface="Arial" charset="0"/>
              </a:rPr>
              <a:t>PALSU</a:t>
            </a:r>
            <a:r>
              <a:rPr lang="en-MY" sz="1600" b="1" dirty="0">
                <a:solidFill>
                  <a:prstClr val="black"/>
                </a:solidFill>
                <a:effectLst>
                  <a:outerShdw blurRad="38100" dist="38100" dir="2700000" algn="tl">
                    <a:srgbClr val="000000">
                      <a:alpha val="43137"/>
                    </a:srgbClr>
                  </a:outerShdw>
                </a:effectLst>
                <a:cs typeface="Arial" charset="0"/>
              </a:rPr>
              <a:t>. </a:t>
            </a:r>
            <a:r>
              <a:rPr lang="en-MY" sz="1600" b="1" dirty="0" smtClean="0">
                <a:solidFill>
                  <a:prstClr val="black"/>
                </a:solidFill>
                <a:effectLst>
                  <a:outerShdw blurRad="38100" dist="38100" dir="2700000" algn="tl">
                    <a:srgbClr val="000000">
                      <a:alpha val="43137"/>
                    </a:srgbClr>
                  </a:outerShdw>
                </a:effectLst>
                <a:cs typeface="Arial" charset="0"/>
              </a:rPr>
              <a:t>	</a:t>
            </a:r>
          </a:p>
          <a:p>
            <a:pPr algn="just">
              <a:defRPr/>
            </a:pPr>
            <a:r>
              <a:rPr lang="en-MY" sz="1600" b="1" dirty="0">
                <a:solidFill>
                  <a:prstClr val="black"/>
                </a:solidFill>
                <a:effectLst>
                  <a:outerShdw blurRad="38100" dist="38100" dir="2700000" algn="tl">
                    <a:srgbClr val="000000">
                      <a:alpha val="43137"/>
                    </a:srgbClr>
                  </a:outerShdw>
                </a:effectLst>
                <a:cs typeface="Arial" charset="0"/>
              </a:rPr>
              <a:t>	</a:t>
            </a:r>
            <a:r>
              <a:rPr lang="en-MY" sz="1600" b="1" dirty="0" smtClean="0">
                <a:solidFill>
                  <a:prstClr val="black"/>
                </a:solidFill>
                <a:effectLst>
                  <a:outerShdw blurRad="38100" dist="38100" dir="2700000" algn="tl">
                    <a:srgbClr val="000000">
                      <a:alpha val="43137"/>
                    </a:srgbClr>
                  </a:outerShdw>
                </a:effectLst>
                <a:cs typeface="Arial" charset="0"/>
              </a:rPr>
              <a:t>iii. MENAFSIR </a:t>
            </a:r>
            <a:r>
              <a:rPr lang="en-MY" sz="1600" b="1" dirty="0">
                <a:solidFill>
                  <a:prstClr val="black"/>
                </a:solidFill>
                <a:effectLst>
                  <a:outerShdw blurRad="38100" dist="38100" dir="2700000" algn="tl">
                    <a:srgbClr val="000000">
                      <a:alpha val="43137"/>
                    </a:srgbClr>
                  </a:outerShdw>
                </a:effectLst>
                <a:cs typeface="Arial" charset="0"/>
              </a:rPr>
              <a:t>ALQURAN DAN ALHADITH MENURUT </a:t>
            </a:r>
            <a:r>
              <a:rPr lang="en-MY" sz="1600" b="1" dirty="0" smtClean="0">
                <a:solidFill>
                  <a:prstClr val="black"/>
                </a:solidFill>
                <a:effectLst>
                  <a:outerShdw blurRad="38100" dist="38100" dir="2700000" algn="tl">
                    <a:srgbClr val="000000">
                      <a:alpha val="43137"/>
                    </a:srgbClr>
                  </a:outerShdw>
                </a:effectLst>
                <a:cs typeface="Arial" charset="0"/>
              </a:rPr>
              <a:t>AKAL TANPA </a:t>
            </a:r>
            <a:r>
              <a:rPr lang="en-MY" sz="1600" b="1" dirty="0">
                <a:solidFill>
                  <a:prstClr val="black"/>
                </a:solidFill>
                <a:effectLst>
                  <a:outerShdw blurRad="38100" dist="38100" dir="2700000" algn="tl">
                    <a:srgbClr val="000000">
                      <a:alpha val="43137"/>
                    </a:srgbClr>
                  </a:outerShdw>
                </a:effectLst>
                <a:cs typeface="Arial" charset="0"/>
              </a:rPr>
              <a:t>ILMU </a:t>
            </a:r>
            <a:r>
              <a:rPr lang="en-MY" sz="1600" b="1" dirty="0" smtClean="0">
                <a:solidFill>
                  <a:prstClr val="black"/>
                </a:solidFill>
                <a:effectLst>
                  <a:outerShdw blurRad="38100" dist="38100" dir="2700000" algn="tl">
                    <a:srgbClr val="000000">
                      <a:alpha val="43137"/>
                    </a:srgbClr>
                  </a:outerShdw>
                </a:effectLst>
                <a:cs typeface="Arial" charset="0"/>
              </a:rPr>
              <a:t>YANG </a:t>
            </a:r>
            <a:r>
              <a:rPr lang="en-MY" sz="1600" b="1" dirty="0">
                <a:solidFill>
                  <a:prstClr val="black"/>
                </a:solidFill>
                <a:effectLst>
                  <a:outerShdw blurRad="38100" dist="38100" dir="2700000" algn="tl">
                    <a:srgbClr val="000000">
                      <a:alpha val="43137"/>
                    </a:srgbClr>
                  </a:outerShdw>
                </a:effectLst>
                <a:cs typeface="Arial" charset="0"/>
              </a:rPr>
              <a:t>SEWAJARNYA.</a:t>
            </a:r>
            <a:endParaRPr lang="en-MY" sz="1600" b="1" dirty="0" smtClean="0">
              <a:solidFill>
                <a:prstClr val="black"/>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3719205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8C8F56"/>
              </a:clrFrom>
              <a:clrTo>
                <a:srgbClr val="8C8F56">
                  <a:alpha val="0"/>
                </a:srgbClr>
              </a:clrTo>
            </a:clrChange>
            <a:extLst>
              <a:ext uri="{BEBA8EAE-BF5A-486C-A8C5-ECC9F3942E4B}">
                <a14:imgProps xmlns:a14="http://schemas.microsoft.com/office/drawing/2010/main">
                  <a14:imgLayer r:embed="rId3">
                    <a14:imgEffect>
                      <a14:saturation sat="66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60624" y="1564719"/>
            <a:ext cx="8531856" cy="1446550"/>
          </a:xfrm>
          <a:prstGeom prst="rect">
            <a:avLst/>
          </a:prstGeom>
          <a:solidFill>
            <a:schemeClr val="lt1">
              <a:alpha val="58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صَلِّ وَسَلِّمْ عَلَى سَيِّدِنَا مُحَمَّدٍ وَعَلَى آلِهِ وَصَحْبِهِ وَمَنْ تَبِعَهُمْ بِإِحْسَانٍ إِلَى يَوْمِ الدِّيْن.</a:t>
            </a:r>
            <a:endParaRPr lang="ms-MY" sz="4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533400" y="4079319"/>
            <a:ext cx="8286808" cy="2092881"/>
          </a:xfrm>
          <a:prstGeom prst="rect">
            <a:avLst/>
          </a:prstGeom>
          <a:noFill/>
          <a:ln w="57150">
            <a:noFill/>
          </a:ln>
        </p:spPr>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54764"/>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419738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8C8F56"/>
              </a:clrFrom>
              <a:clrTo>
                <a:srgbClr val="8C8F56">
                  <a:alpha val="0"/>
                </a:srgbClr>
              </a:clrTo>
            </a:clrChange>
            <a:extLst>
              <a:ext uri="{BEBA8EAE-BF5A-486C-A8C5-ECC9F3942E4B}">
                <a14:imgProps xmlns:a14="http://schemas.microsoft.com/office/drawing/2010/main">
                  <a14:imgLayer r:embed="rId3">
                    <a14:imgEffect>
                      <a14:saturation sat="66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0736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52400" y="1931838"/>
            <a:ext cx="8686800" cy="769441"/>
          </a:xfrm>
          <a:prstGeom prst="rect">
            <a:avLst/>
          </a:prstGeom>
          <a:solidFill>
            <a:schemeClr val="lt1">
              <a:alpha val="65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وأُوْصِيْكُمْ وَإِيَّاىَ بِتَقْوَى الله فَقَدْ فَازَ الْمُتَّقُوْنَ.</a:t>
            </a:r>
            <a:endParaRPr lang="en-US" sz="44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76200" y="3845768"/>
            <a:ext cx="9144000" cy="1569660"/>
          </a:xfrm>
          <a:prstGeom prst="rect">
            <a:avLst/>
          </a:prstGeom>
          <a:noFill/>
          <a:ln w="9525">
            <a:noFill/>
          </a:ln>
        </p:spPr>
        <p:txBody>
          <a:bodyPr wrap="square">
            <a:spAutoFit/>
          </a:bodyPr>
          <a:lstStyle/>
          <a:p>
            <a:pPr algn="ctr" fontAlgn="auto">
              <a:spcBef>
                <a:spcPts val="0"/>
              </a:spcBef>
              <a:spcAft>
                <a:spcPts val="0"/>
              </a:spcAft>
              <a:defRPr/>
            </a:pP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2419738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8C8F56"/>
              </a:clrFrom>
              <a:clrTo>
                <a:srgbClr val="8C8F56">
                  <a:alpha val="0"/>
                </a:srgbClr>
              </a:clrTo>
            </a:clrChange>
            <a:extLst>
              <a:ext uri="{BEBA8EAE-BF5A-486C-A8C5-ECC9F3942E4B}">
                <a14:imgProps xmlns:a14="http://schemas.microsoft.com/office/drawing/2010/main">
                  <a14:imgLayer r:embed="rId3">
                    <a14:imgEffect>
                      <a14:saturation sat="66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14898"/>
            <a:ext cx="9144000" cy="553998"/>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Islam Liberal</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600200" y="2819400"/>
            <a:ext cx="7214727" cy="1016429"/>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Perjuangan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Orientalis</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Notched Right Arrow 4"/>
          <p:cNvSpPr/>
          <p:nvPr/>
        </p:nvSpPr>
        <p:spPr>
          <a:xfrm>
            <a:off x="304801" y="1447800"/>
            <a:ext cx="4800600" cy="1524000"/>
          </a:xfrm>
          <a:prstGeom prst="notchedRightArrow">
            <a:avLst>
              <a:gd name="adj1" fmla="val 55996"/>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effectLst>
                  <a:outerShdw blurRad="38100" dist="38100" dir="2700000" algn="tl">
                    <a:srgbClr val="000000">
                      <a:alpha val="43137"/>
                    </a:srgbClr>
                  </a:outerShdw>
                </a:effectLst>
                <a:latin typeface="Arial Black" pitchFamily="34" charset="0"/>
              </a:rPr>
              <a:t>Menggambarkan</a:t>
            </a:r>
            <a:r>
              <a:rPr lang="en-US" sz="2400" dirty="0" smtClean="0">
                <a:solidFill>
                  <a:schemeClr val="tx1"/>
                </a:solidFill>
                <a:effectLst>
                  <a:outerShdw blurRad="38100" dist="38100" dir="2700000" algn="tl">
                    <a:srgbClr val="000000">
                      <a:alpha val="43137"/>
                    </a:srgbClr>
                  </a:outerShdw>
                </a:effectLst>
                <a:latin typeface="Arial Black" pitchFamily="34" charset="0"/>
              </a:rPr>
              <a:t> </a:t>
            </a:r>
            <a:r>
              <a:rPr lang="en-US" sz="2400" dirty="0" err="1" smtClean="0">
                <a:solidFill>
                  <a:schemeClr val="tx1"/>
                </a:solidFill>
                <a:effectLst>
                  <a:outerShdw blurRad="38100" dist="38100" dir="2700000" algn="tl">
                    <a:srgbClr val="000000">
                      <a:alpha val="43137"/>
                    </a:srgbClr>
                  </a:outerShdw>
                </a:effectLst>
                <a:latin typeface="Arial Black" pitchFamily="34" charset="0"/>
              </a:rPr>
              <a:t>kepelbagaian</a:t>
            </a:r>
            <a:r>
              <a:rPr lang="en-US" sz="2400" dirty="0" smtClean="0">
                <a:solidFill>
                  <a:schemeClr val="tx1"/>
                </a:solidFill>
                <a:effectLst>
                  <a:outerShdw blurRad="38100" dist="38100" dir="2700000" algn="tl">
                    <a:srgbClr val="000000">
                      <a:alpha val="43137"/>
                    </a:srgbClr>
                  </a:outerShdw>
                </a:effectLst>
                <a:latin typeface="Arial Black" pitchFamily="34" charset="0"/>
              </a:rPr>
              <a:t> Islam</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1066800" y="5181600"/>
            <a:ext cx="7214727" cy="1143000"/>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Hakikatnya, Islam hanyalah satu. Menuntut pengakuan tentang </a:t>
            </a:r>
            <a:r>
              <a:rPr lang="ms-MY"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KeEsaan</a:t>
            </a: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Allah Taala</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7-Point Star 6"/>
          <p:cNvSpPr/>
          <p:nvPr/>
        </p:nvSpPr>
        <p:spPr>
          <a:xfrm rot="20054567">
            <a:off x="762000" y="4800600"/>
            <a:ext cx="838200" cy="762000"/>
          </a:xfrm>
          <a:prstGeom prst="star7">
            <a:avLst/>
          </a:prstGeom>
          <a:solidFill>
            <a:srgbClr val="00B05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419738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8C8F56"/>
              </a:clrFrom>
              <a:clrTo>
                <a:srgbClr val="8C8F56">
                  <a:alpha val="0"/>
                </a:srgbClr>
              </a:clrTo>
            </a:clrChange>
            <a:extLst>
              <a:ext uri="{BEBA8EAE-BF5A-486C-A8C5-ECC9F3942E4B}">
                <a14:imgProps xmlns:a14="http://schemas.microsoft.com/office/drawing/2010/main">
                  <a14:imgLayer r:embed="rId3">
                    <a14:imgEffect>
                      <a14:saturation sat="66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0216" y="0"/>
            <a:ext cx="8888288"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Surah Al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An’am</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153</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0216" y="4191000"/>
            <a:ext cx="8771384" cy="2308324"/>
          </a:xfrm>
          <a:prstGeom prst="rect">
            <a:avLst/>
          </a:prstGeom>
          <a:solidFill>
            <a:schemeClr val="bg1"/>
          </a:solidFill>
        </p:spPr>
        <p:txBody>
          <a:bodyPr wrap="square">
            <a:spAutoFit/>
          </a:bodyPr>
          <a:lstStyle/>
          <a:p>
            <a:pPr algn="ctr"/>
            <a:r>
              <a:rPr lang="ms-MY" sz="2400" b="1" i="1" dirty="0"/>
              <a:t>“Dan bahawa sesungguhnya inilah </a:t>
            </a:r>
            <a:r>
              <a:rPr lang="ms-MY" sz="2400" b="1" i="1" dirty="0" err="1"/>
              <a:t>jalanKu</a:t>
            </a:r>
            <a:r>
              <a:rPr lang="ms-MY" sz="2400" b="1" i="1" dirty="0"/>
              <a:t> (agama Islam) yang betul lurus, maka hendaklah kamu menurutnya; dan </a:t>
            </a:r>
            <a:r>
              <a:rPr lang="ms-MY" sz="2400" b="1" i="1" dirty="0" err="1"/>
              <a:t>janganlah</a:t>
            </a:r>
            <a:r>
              <a:rPr lang="ms-MY" sz="2400" b="1" i="1" dirty="0"/>
              <a:t> kamu menurut </a:t>
            </a:r>
            <a:r>
              <a:rPr lang="ms-MY" sz="2400" b="1" i="1" dirty="0" err="1"/>
              <a:t>menurut</a:t>
            </a:r>
            <a:r>
              <a:rPr lang="ms-MY" sz="2400" b="1" i="1" dirty="0"/>
              <a:t> jalan-jalan (yang lain dari Islam), kerana jalan-jalan (yang lain itu) mencerai-beraikan kamu dari jalan Allah, Dengan yang demikian itulah Allah perintahkan kamu, supaya kamu </a:t>
            </a:r>
            <a:r>
              <a:rPr lang="ms-MY" sz="2400" b="1" i="1" dirty="0" err="1"/>
              <a:t>bertaqwa</a:t>
            </a:r>
            <a:r>
              <a:rPr lang="ms-MY" sz="2400" b="1" i="1" dirty="0"/>
              <a:t>”.</a:t>
            </a:r>
            <a:endParaRPr lang="en-MY" sz="2400" b="1" i="1" dirty="0"/>
          </a:p>
        </p:txBody>
      </p:sp>
      <p:sp>
        <p:nvSpPr>
          <p:cNvPr id="5" name="Rectangle 4"/>
          <p:cNvSpPr/>
          <p:nvPr/>
        </p:nvSpPr>
        <p:spPr>
          <a:xfrm>
            <a:off x="220216" y="1610142"/>
            <a:ext cx="8771384" cy="1446550"/>
          </a:xfrm>
          <a:prstGeom prst="rect">
            <a:avLst/>
          </a:prstGeom>
          <a:solidFill>
            <a:schemeClr val="lt1">
              <a:alpha val="57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وَأَنَّ هَٰذَا صِرَاطِي مُسْتَقِيمًا فَاتَّبِعُوهُ ۖ وَلَا تَتَّبِعُوا السُّبُلَ فَتَفَرَّقَ بِكُمْ عَن سَبِيلِهِ ۚ ذَٰلِكُمْ وَصَّاكُم بِهِ لَعَلَّكُمْ تَتَّقُونَ</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419738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8C8F56"/>
              </a:clrFrom>
              <a:clrTo>
                <a:srgbClr val="8C8F56">
                  <a:alpha val="0"/>
                </a:srgbClr>
              </a:clrTo>
            </a:clrChange>
            <a:extLst>
              <a:ext uri="{BEBA8EAE-BF5A-486C-A8C5-ECC9F3942E4B}">
                <a14:imgProps xmlns:a14="http://schemas.microsoft.com/office/drawing/2010/main">
                  <a14:imgLayer r:embed="rId3">
                    <a14:imgEffect>
                      <a14:saturation sat="66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14898"/>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Kemunculan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Liberalisme</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990600" y="2616629"/>
            <a:ext cx="7214727" cy="1143000"/>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Gerakan membebaskan masyarakat dari </a:t>
            </a:r>
            <a:r>
              <a:rPr lang="ms-MY"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konkongan</a:t>
            </a: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agama dan gereja</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990600" y="1447800"/>
            <a:ext cx="7214727" cy="1016429"/>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Muncul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Zaman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Pencerahan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indent="365125"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 Barat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685800" y="4707477"/>
            <a:ext cx="7214727" cy="1016429"/>
          </a:xfrm>
          <a:prstGeom prst="roundRect">
            <a:avLst>
              <a:gd name="adj" fmla="val 19735"/>
            </a:avLst>
          </a:prstGeom>
          <a:solidFill>
            <a:schemeClr val="accent3">
              <a:lumMod val="60000"/>
              <a:lumOff val="4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Dasar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peluasan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kuasa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budaya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Barat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ectangle 6"/>
          <p:cNvSpPr/>
          <p:nvPr/>
        </p:nvSpPr>
        <p:spPr>
          <a:xfrm>
            <a:off x="4445563" y="5715000"/>
            <a:ext cx="4384964" cy="830997"/>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dirty="0" smtClean="0"/>
              <a:t>Proses Liberalisasi berkembang secara meluas</a:t>
            </a:r>
            <a:endParaRPr lang="en-MY" sz="2200" b="1" dirty="0"/>
          </a:p>
        </p:txBody>
      </p:sp>
    </p:spTree>
    <p:extLst>
      <p:ext uri="{BB962C8B-B14F-4D97-AF65-F5344CB8AC3E}">
        <p14:creationId xmlns:p14="http://schemas.microsoft.com/office/powerpoint/2010/main" val="2419738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1510</Words>
  <Application>Microsoft Office PowerPoint</Application>
  <PresentationFormat>On-screen Show (4:3)</PresentationFormat>
  <Paragraphs>140</Paragraphs>
  <Slides>38</Slides>
  <Notes>0</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USER</cp:lastModifiedBy>
  <cp:revision>8</cp:revision>
  <dcterms:created xsi:type="dcterms:W3CDTF">2018-09-25T23:51:45Z</dcterms:created>
  <dcterms:modified xsi:type="dcterms:W3CDTF">2018-09-27T04:09:43Z</dcterms:modified>
</cp:coreProperties>
</file>